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2" r:id="rId5"/>
    <p:sldId id="263" r:id="rId6"/>
    <p:sldId id="264" r:id="rId7"/>
    <p:sldId id="284" r:id="rId8"/>
    <p:sldId id="265" r:id="rId9"/>
    <p:sldId id="286" r:id="rId10"/>
    <p:sldId id="274" r:id="rId11"/>
    <p:sldId id="287" r:id="rId12"/>
    <p:sldId id="269" r:id="rId13"/>
    <p:sldId id="288" r:id="rId14"/>
    <p:sldId id="289" r:id="rId15"/>
    <p:sldId id="290" r:id="rId16"/>
    <p:sldId id="291" r:id="rId17"/>
    <p:sldId id="292" r:id="rId18"/>
    <p:sldId id="294" r:id="rId19"/>
    <p:sldId id="293" r:id="rId20"/>
    <p:sldId id="28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55" autoAdjust="0"/>
    <p:restoredTop sz="94660"/>
  </p:normalViewPr>
  <p:slideViewPr>
    <p:cSldViewPr snapToGrid="0">
      <p:cViewPr varScale="1">
        <p:scale>
          <a:sx n="63" d="100"/>
          <a:sy n="63" d="100"/>
        </p:scale>
        <p:origin x="99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DC56087-DF7F-479F-A666-1B5B12C7512F}"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513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0F689-6234-4A95-B00D-76CC3726876C}"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C56087-DF7F-479F-A666-1B5B12C7512F}" type="slidenum">
              <a:rPr lang="en-IN" smtClean="0"/>
              <a:t>‹#›</a:t>
            </a:fld>
            <a:endParaRPr lang="en-IN"/>
          </a:p>
        </p:txBody>
      </p:sp>
    </p:spTree>
    <p:extLst>
      <p:ext uri="{BB962C8B-B14F-4D97-AF65-F5344CB8AC3E}">
        <p14:creationId xmlns:p14="http://schemas.microsoft.com/office/powerpoint/2010/main" val="71022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C56087-DF7F-479F-A666-1B5B12C7512F}"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89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C56087-DF7F-479F-A666-1B5B12C7512F}"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916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C56087-DF7F-479F-A666-1B5B12C7512F}" type="slidenum">
              <a:rPr lang="en-IN" smtClean="0"/>
              <a:t>‹#›</a:t>
            </a:fld>
            <a:endParaRPr lang="en-IN"/>
          </a:p>
        </p:txBody>
      </p:sp>
    </p:spTree>
    <p:extLst>
      <p:ext uri="{BB962C8B-B14F-4D97-AF65-F5344CB8AC3E}">
        <p14:creationId xmlns:p14="http://schemas.microsoft.com/office/powerpoint/2010/main" val="1422492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C56087-DF7F-479F-A666-1B5B12C7512F}"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4373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C56087-DF7F-479F-A666-1B5B12C7512F}"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363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C56087-DF7F-479F-A666-1B5B12C7512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482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C56087-DF7F-479F-A666-1B5B12C7512F}"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972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C56087-DF7F-479F-A666-1B5B12C7512F}" type="slidenum">
              <a:rPr lang="en-IN" smtClean="0"/>
              <a:t>‹#›</a:t>
            </a:fld>
            <a:endParaRPr lang="en-IN"/>
          </a:p>
        </p:txBody>
      </p:sp>
    </p:spTree>
    <p:extLst>
      <p:ext uri="{BB962C8B-B14F-4D97-AF65-F5344CB8AC3E}">
        <p14:creationId xmlns:p14="http://schemas.microsoft.com/office/powerpoint/2010/main" val="141190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D0F689-6234-4A95-B00D-76CC3726876C}"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C56087-DF7F-479F-A666-1B5B12C7512F}"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076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D0F689-6234-4A95-B00D-76CC3726876C}"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C56087-DF7F-479F-A666-1B5B12C7512F}" type="slidenum">
              <a:rPr lang="en-IN" smtClean="0"/>
              <a:t>‹#›</a:t>
            </a:fld>
            <a:endParaRPr lang="en-IN"/>
          </a:p>
        </p:txBody>
      </p:sp>
    </p:spTree>
    <p:extLst>
      <p:ext uri="{BB962C8B-B14F-4D97-AF65-F5344CB8AC3E}">
        <p14:creationId xmlns:p14="http://schemas.microsoft.com/office/powerpoint/2010/main" val="2336122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D0F689-6234-4A95-B00D-76CC3726876C}" type="datetimeFigureOut">
              <a:rPr lang="en-IN" smtClean="0"/>
              <a:t>16-02-2024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C56087-DF7F-479F-A666-1B5B12C7512F}"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5315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D0F689-6234-4A95-B00D-76CC3726876C}" type="datetimeFigureOut">
              <a:rPr lang="en-IN" smtClean="0"/>
              <a:t>16-02-2024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C56087-DF7F-479F-A666-1B5B12C7512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7040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D0F689-6234-4A95-B00D-76CC3726876C}" type="datetimeFigureOut">
              <a:rPr lang="en-IN" smtClean="0"/>
              <a:t>16-02-2024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DC56087-DF7F-479F-A666-1B5B12C7512F}" type="slidenum">
              <a:rPr lang="en-IN" smtClean="0"/>
              <a:t>‹#›</a:t>
            </a:fld>
            <a:endParaRPr lang="en-IN"/>
          </a:p>
        </p:txBody>
      </p:sp>
    </p:spTree>
    <p:extLst>
      <p:ext uri="{BB962C8B-B14F-4D97-AF65-F5344CB8AC3E}">
        <p14:creationId xmlns:p14="http://schemas.microsoft.com/office/powerpoint/2010/main" val="2560096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0F689-6234-4A95-B00D-76CC3726876C}"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C56087-DF7F-479F-A666-1B5B12C7512F}"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465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0F689-6234-4A95-B00D-76CC3726876C}"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C56087-DF7F-479F-A666-1B5B12C7512F}" type="slidenum">
              <a:rPr lang="en-IN" smtClean="0"/>
              <a:t>‹#›</a:t>
            </a:fld>
            <a:endParaRPr lang="en-IN"/>
          </a:p>
        </p:txBody>
      </p:sp>
    </p:spTree>
    <p:extLst>
      <p:ext uri="{BB962C8B-B14F-4D97-AF65-F5344CB8AC3E}">
        <p14:creationId xmlns:p14="http://schemas.microsoft.com/office/powerpoint/2010/main" val="4033653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6D0F689-6234-4A95-B00D-76CC3726876C}" type="datetimeFigureOut">
              <a:rPr lang="en-IN" smtClean="0"/>
              <a:t>16-02-2024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C56087-DF7F-479F-A666-1B5B12C7512F}" type="slidenum">
              <a:rPr lang="en-IN" smtClean="0"/>
              <a:t>‹#›</a:t>
            </a:fld>
            <a:endParaRPr lang="en-IN"/>
          </a:p>
        </p:txBody>
      </p:sp>
    </p:spTree>
    <p:extLst>
      <p:ext uri="{BB962C8B-B14F-4D97-AF65-F5344CB8AC3E}">
        <p14:creationId xmlns:p14="http://schemas.microsoft.com/office/powerpoint/2010/main" val="261273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7A4CD3-AE1B-029B-0196-CF556CA2E805}"/>
              </a:ext>
            </a:extLst>
          </p:cNvPr>
          <p:cNvPicPr>
            <a:picLocks noChangeAspect="1"/>
          </p:cNvPicPr>
          <p:nvPr/>
        </p:nvPicPr>
        <p:blipFill rotWithShape="1">
          <a:blip r:embed="rId2"/>
          <a:srcRect l="14338" t="8877" r="24486" b="26233"/>
          <a:stretch/>
        </p:blipFill>
        <p:spPr>
          <a:xfrm>
            <a:off x="2174239" y="1402080"/>
            <a:ext cx="7843520" cy="4165600"/>
          </a:xfrm>
          <a:prstGeom prst="rect">
            <a:avLst/>
          </a:prstGeom>
        </p:spPr>
      </p:pic>
      <p:sp>
        <p:nvSpPr>
          <p:cNvPr id="2" name="Title 1">
            <a:extLst>
              <a:ext uri="{FF2B5EF4-FFF2-40B4-BE49-F238E27FC236}">
                <a16:creationId xmlns:a16="http://schemas.microsoft.com/office/drawing/2014/main" id="{92D8D6F2-2B7E-B18E-7E59-3021F787D601}"/>
              </a:ext>
            </a:extLst>
          </p:cNvPr>
          <p:cNvSpPr>
            <a:spLocks noGrp="1"/>
          </p:cNvSpPr>
          <p:nvPr>
            <p:ph type="ctrTitle"/>
          </p:nvPr>
        </p:nvSpPr>
        <p:spPr>
          <a:xfrm>
            <a:off x="2688165" y="2190107"/>
            <a:ext cx="6815669" cy="1515533"/>
          </a:xfrm>
        </p:spPr>
        <p:txBody>
          <a:bodyPr>
            <a:normAutofit/>
          </a:bodyPr>
          <a:lstStyle/>
          <a:p>
            <a:r>
              <a:rPr lang="en-US" sz="3600" dirty="0">
                <a:solidFill>
                  <a:schemeClr val="bg1"/>
                </a:solidFill>
              </a:rPr>
              <a:t>Network Intrusion Detection System</a:t>
            </a:r>
            <a:endParaRPr lang="en-IN" sz="3600" dirty="0">
              <a:solidFill>
                <a:schemeClr val="bg1"/>
              </a:solidFill>
            </a:endParaRPr>
          </a:p>
        </p:txBody>
      </p:sp>
      <p:sp>
        <p:nvSpPr>
          <p:cNvPr id="3" name="TextBox 3">
            <a:extLst>
              <a:ext uri="{FF2B5EF4-FFF2-40B4-BE49-F238E27FC236}">
                <a16:creationId xmlns:a16="http://schemas.microsoft.com/office/drawing/2014/main" id="{C8947CC8-9CB7-4404-FA43-4CA246FB49EC}"/>
              </a:ext>
            </a:extLst>
          </p:cNvPr>
          <p:cNvSpPr txBox="1"/>
          <p:nvPr/>
        </p:nvSpPr>
        <p:spPr>
          <a:xfrm>
            <a:off x="8829040" y="5455920"/>
            <a:ext cx="3759200" cy="14773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By:</a:t>
            </a:r>
          </a:p>
          <a:p>
            <a:r>
              <a:rPr lang="en-US" dirty="0"/>
              <a:t>U.Rohith(9920004138)</a:t>
            </a:r>
          </a:p>
          <a:p>
            <a:r>
              <a:rPr lang="en-US" dirty="0"/>
              <a:t>P.Lakshmi Chaitanya(9920004261)</a:t>
            </a:r>
          </a:p>
          <a:p>
            <a:r>
              <a:rPr lang="en-US" dirty="0"/>
              <a:t>U.Anil Kumar(9920004263)</a:t>
            </a:r>
          </a:p>
          <a:p>
            <a:r>
              <a:rPr lang="en-US" dirty="0"/>
              <a:t>K Paramesh(9920004808)</a:t>
            </a:r>
            <a:endParaRPr lang="en-IN" dirty="0"/>
          </a:p>
        </p:txBody>
      </p:sp>
    </p:spTree>
    <p:extLst>
      <p:ext uri="{BB962C8B-B14F-4D97-AF65-F5344CB8AC3E}">
        <p14:creationId xmlns:p14="http://schemas.microsoft.com/office/powerpoint/2010/main" val="2582751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9BEF5E-1FA5-27A5-41B2-8E85548E50B8}"/>
              </a:ext>
            </a:extLst>
          </p:cNvPr>
          <p:cNvSpPr>
            <a:spLocks noGrp="1"/>
          </p:cNvSpPr>
          <p:nvPr>
            <p:ph idx="1"/>
          </p:nvPr>
        </p:nvSpPr>
        <p:spPr>
          <a:xfrm>
            <a:off x="1295401" y="2011680"/>
            <a:ext cx="9601196" cy="4744720"/>
          </a:xfrm>
        </p:spPr>
        <p:txBody>
          <a:bodyPr>
            <a:normAutofit fontScale="55000" lnSpcReduction="20000"/>
          </a:bodyPr>
          <a:lstStyle/>
          <a:p>
            <a:pPr marL="0" marR="228600" indent="0" algn="just">
              <a:lnSpc>
                <a:spcPct val="150000"/>
              </a:lnSpc>
              <a:spcBef>
                <a:spcPts val="1680"/>
              </a:spcBef>
              <a:spcAft>
                <a:spcPts val="0"/>
              </a:spcAft>
              <a:buNone/>
              <a:tabLst>
                <a:tab pos="571500" algn="l"/>
                <a:tab pos="1714500" algn="l"/>
                <a:tab pos="5490210" algn="r"/>
              </a:tabLst>
            </a:pPr>
            <a:r>
              <a:rPr lang="en-US" sz="2500" b="1" spc="-10" dirty="0">
                <a:solidFill>
                  <a:srgbClr val="000000"/>
                </a:solidFill>
                <a:effectLst/>
                <a:latin typeface="Times New Roman" panose="02020603050405020304" pitchFamily="18" charset="0"/>
                <a:ea typeface="Times New Roman" panose="02020603050405020304" pitchFamily="18" charset="0"/>
              </a:rPr>
              <a:t>DATASET</a:t>
            </a:r>
            <a:endParaRPr lang="en-IN" sz="2500" dirty="0">
              <a:solidFill>
                <a:srgbClr val="000000"/>
              </a:solidFill>
              <a:effectLst/>
              <a:latin typeface="Times New Roman" panose="02020603050405020304" pitchFamily="18" charset="0"/>
              <a:ea typeface="Times New Roman" panose="02020603050405020304" pitchFamily="18" charset="0"/>
            </a:endParaRPr>
          </a:p>
          <a:p>
            <a:pPr marL="0" marR="228600" indent="0" algn="just">
              <a:lnSpc>
                <a:spcPct val="150000"/>
              </a:lnSpc>
              <a:spcBef>
                <a:spcPts val="1680"/>
              </a:spcBef>
              <a:spcAft>
                <a:spcPts val="0"/>
              </a:spcAft>
              <a:buNone/>
              <a:tabLst>
                <a:tab pos="571500" algn="l"/>
                <a:tab pos="1714500" algn="l"/>
                <a:tab pos="5490210" algn="r"/>
              </a:tabLst>
            </a:pPr>
            <a:r>
              <a:rPr lang="en-US" sz="2500" b="1" spc="-10" dirty="0">
                <a:solidFill>
                  <a:srgbClr val="000000"/>
                </a:solidFill>
                <a:effectLst/>
                <a:latin typeface="Times New Roman" panose="02020603050405020304" pitchFamily="18" charset="0"/>
                <a:ea typeface="Times New Roman" panose="02020603050405020304" pitchFamily="18" charset="0"/>
              </a:rPr>
              <a:t>NSL_KDD DATA SET</a:t>
            </a:r>
            <a:endParaRPr lang="en-IN" sz="2500" dirty="0">
              <a:solidFill>
                <a:srgbClr val="000000"/>
              </a:solidFill>
              <a:effectLst/>
              <a:latin typeface="Times New Roman" panose="02020603050405020304" pitchFamily="18" charset="0"/>
              <a:ea typeface="Times New Roman" panose="02020603050405020304" pitchFamily="18" charset="0"/>
            </a:endParaRPr>
          </a:p>
          <a:p>
            <a:pPr marL="6350" marR="228600" indent="-6350" algn="just">
              <a:lnSpc>
                <a:spcPct val="150000"/>
              </a:lnSpc>
              <a:spcBef>
                <a:spcPts val="1680"/>
              </a:spcBef>
              <a:spcAft>
                <a:spcPts val="0"/>
              </a:spcAft>
              <a:tabLst>
                <a:tab pos="571500" algn="l"/>
                <a:tab pos="1714500" algn="l"/>
                <a:tab pos="5490210" algn="r"/>
              </a:tabLst>
            </a:pPr>
            <a:r>
              <a:rPr lang="en-US" sz="2500" b="1" spc="-10" dirty="0">
                <a:solidFill>
                  <a:srgbClr val="000000"/>
                </a:solidFill>
                <a:effectLst/>
                <a:latin typeface="Times New Roman" panose="02020603050405020304" pitchFamily="18" charset="0"/>
                <a:ea typeface="Times New Roman" panose="02020603050405020304" pitchFamily="18" charset="0"/>
              </a:rPr>
              <a:t>Input Variables</a:t>
            </a:r>
            <a:r>
              <a:rPr lang="en-US" sz="2500" spc="-10" dirty="0">
                <a:solidFill>
                  <a:srgbClr val="000000"/>
                </a:solidFill>
                <a:effectLst/>
                <a:latin typeface="Times New Roman" panose="02020603050405020304" pitchFamily="18" charset="0"/>
                <a:ea typeface="Times New Roman" panose="02020603050405020304" pitchFamily="18" charset="0"/>
              </a:rPr>
              <a:t>:</a:t>
            </a:r>
            <a:r>
              <a:rPr lang="en-US" sz="2500" dirty="0">
                <a:solidFill>
                  <a:srgbClr val="000000"/>
                </a:solidFill>
                <a:effectLst/>
                <a:latin typeface="Times New Roman" panose="02020603050405020304" pitchFamily="18" charset="0"/>
                <a:ea typeface="Times New Roman" panose="02020603050405020304" pitchFamily="18" charset="0"/>
              </a:rPr>
              <a:t> </a:t>
            </a:r>
            <a:r>
              <a:rPr lang="en-US" sz="2500" spc="-10" dirty="0">
                <a:solidFill>
                  <a:srgbClr val="000000"/>
                </a:solidFill>
                <a:effectLst/>
                <a:latin typeface="Times New Roman" panose="02020603050405020304" pitchFamily="18" charset="0"/>
                <a:ea typeface="Times New Roman" panose="02020603050405020304" pitchFamily="18" charset="0"/>
              </a:rPr>
              <a:t>'</a:t>
            </a:r>
            <a:r>
              <a:rPr lang="en-US" sz="2500" spc="-10" dirty="0" err="1">
                <a:solidFill>
                  <a:srgbClr val="000000"/>
                </a:solidFill>
                <a:effectLst/>
                <a:latin typeface="Times New Roman" panose="02020603050405020304" pitchFamily="18" charset="0"/>
                <a:ea typeface="Times New Roman" panose="02020603050405020304" pitchFamily="18" charset="0"/>
              </a:rPr>
              <a:t>dst_host_srv_serror_rate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service_ecr_i</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flag_RSTO</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service_urh_i</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flag_OTH</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dst_host_serror_rate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diff_srv_rate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dst_host_same_src_port_rate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serror_rate</a:t>
            </a:r>
            <a:r>
              <a:rPr lang="en-US" sz="2500" spc="-10" dirty="0">
                <a:solidFill>
                  <a:srgbClr val="000000"/>
                </a:solidFill>
                <a:effectLst/>
                <a:latin typeface="Times New Roman" panose="02020603050405020304" pitchFamily="18" charset="0"/>
                <a:ea typeface="Times New Roman" panose="02020603050405020304" pitchFamily="18" charset="0"/>
              </a:rPr>
              <a:t>', 'flag_RSTOS0', '</a:t>
            </a:r>
            <a:r>
              <a:rPr lang="en-US" sz="2500" spc="-10" dirty="0" err="1">
                <a:solidFill>
                  <a:srgbClr val="000000"/>
                </a:solidFill>
                <a:effectLst/>
                <a:latin typeface="Times New Roman" panose="02020603050405020304" pitchFamily="18" charset="0"/>
                <a:ea typeface="Times New Roman" panose="02020603050405020304" pitchFamily="18" charset="0"/>
              </a:rPr>
              <a:t>wrong_fragment</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protocol_type_icmp</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logged_in</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srv_serror_rate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dst_host_same_srv_rate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flag_RSTR</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is_host_login</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is_guest_login</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srv_diff_host_rate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service_eco_i</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flag_REJ</a:t>
            </a:r>
            <a:r>
              <a:rPr lang="en-US" sz="2500" spc="-10" dirty="0">
                <a:solidFill>
                  <a:srgbClr val="000000"/>
                </a:solidFill>
                <a:effectLst/>
                <a:latin typeface="Times New Roman" panose="02020603050405020304" pitchFamily="18" charset="0"/>
                <a:ea typeface="Times New Roman" panose="02020603050405020304" pitchFamily="18" charset="0"/>
              </a:rPr>
              <a:t>',  'flag_S0', '</a:t>
            </a:r>
            <a:r>
              <a:rPr lang="en-US" sz="2500" spc="-10" dirty="0" err="1">
                <a:solidFill>
                  <a:srgbClr val="000000"/>
                </a:solidFill>
                <a:effectLst/>
                <a:latin typeface="Times New Roman" panose="02020603050405020304" pitchFamily="18" charset="0"/>
                <a:ea typeface="Times New Roman" panose="02020603050405020304" pitchFamily="18" charset="0"/>
              </a:rPr>
              <a:t>service_red_i</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dst_host_srv_count</a:t>
            </a:r>
            <a:r>
              <a:rPr lang="en-US" sz="2500" spc="-10" dirty="0">
                <a:solidFill>
                  <a:srgbClr val="000000"/>
                </a:solidFill>
                <a:effectLst/>
                <a:latin typeface="Times New Roman" panose="02020603050405020304" pitchFamily="18" charset="0"/>
                <a:ea typeface="Times New Roman" panose="02020603050405020304" pitchFamily="18" charset="0"/>
              </a:rPr>
              <a:t>', 'count',   '</a:t>
            </a:r>
            <a:r>
              <a:rPr lang="en-US" sz="2500" spc="-10" dirty="0" err="1">
                <a:solidFill>
                  <a:srgbClr val="000000"/>
                </a:solidFill>
                <a:effectLst/>
                <a:latin typeface="Times New Roman" panose="02020603050405020304" pitchFamily="18" charset="0"/>
                <a:ea typeface="Times New Roman" panose="02020603050405020304" pitchFamily="18" charset="0"/>
              </a:rPr>
              <a:t>same_srv_rate</a:t>
            </a:r>
            <a:r>
              <a:rPr lang="en-US" sz="2500" spc="-10" dirty="0">
                <a:solidFill>
                  <a:srgbClr val="000000"/>
                </a:solidFill>
                <a:effectLst/>
                <a:latin typeface="Times New Roman" panose="02020603050405020304" pitchFamily="18" charset="0"/>
                <a:ea typeface="Times New Roman" panose="02020603050405020304" pitchFamily="18" charset="0"/>
              </a:rPr>
              <a:t>', 'service_pop_3', '</a:t>
            </a:r>
            <a:r>
              <a:rPr lang="en-US" sz="2500" spc="-10" dirty="0" err="1">
                <a:solidFill>
                  <a:srgbClr val="000000"/>
                </a:solidFill>
                <a:effectLst/>
                <a:latin typeface="Times New Roman" panose="02020603050405020304" pitchFamily="18" charset="0"/>
                <a:ea typeface="Times New Roman" panose="02020603050405020304" pitchFamily="18" charset="0"/>
              </a:rPr>
              <a:t>protocol_type_udp</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dst_host_srv_diff_host_rate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flag_SF</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srv_count</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dst_host_diff_srv_rate</a:t>
            </a:r>
            <a:r>
              <a:rPr lang="en-US" sz="2500" spc="-10" dirty="0">
                <a:solidFill>
                  <a:srgbClr val="000000"/>
                </a:solidFill>
                <a:effectLst/>
                <a:latin typeface="Times New Roman" panose="02020603050405020304" pitchFamily="18" charset="0"/>
                <a:ea typeface="Times New Roman" panose="02020603050405020304" pitchFamily="18" charset="0"/>
              </a:rPr>
              <a:t>', 'flag_S3', '</a:t>
            </a:r>
            <a:r>
              <a:rPr lang="en-US" sz="2500" spc="-10" dirty="0" err="1">
                <a:solidFill>
                  <a:srgbClr val="000000"/>
                </a:solidFill>
                <a:effectLst/>
                <a:latin typeface="Times New Roman" panose="02020603050405020304" pitchFamily="18" charset="0"/>
                <a:ea typeface="Times New Roman" panose="02020603050405020304" pitchFamily="18" charset="0"/>
              </a:rPr>
              <a:t>num_failed_logins</a:t>
            </a:r>
            <a:r>
              <a:rPr lang="en-US" sz="2500" spc="-10" dirty="0">
                <a:solidFill>
                  <a:srgbClr val="000000"/>
                </a:solidFill>
                <a:effectLst/>
                <a:latin typeface="Times New Roman" panose="02020603050405020304" pitchFamily="18" charset="0"/>
                <a:ea typeface="Times New Roman" panose="02020603050405020304" pitchFamily="18" charset="0"/>
              </a:rPr>
              <a:t>', 'land',       '</a:t>
            </a:r>
            <a:r>
              <a:rPr lang="en-US" sz="2500" spc="-10" dirty="0" err="1">
                <a:solidFill>
                  <a:srgbClr val="000000"/>
                </a:solidFill>
                <a:effectLst/>
                <a:latin typeface="Times New Roman" panose="02020603050405020304" pitchFamily="18" charset="0"/>
                <a:ea typeface="Times New Roman" panose="02020603050405020304" pitchFamily="18" charset="0"/>
              </a:rPr>
              <a:t>flag_SH</a:t>
            </a:r>
            <a:r>
              <a:rPr lang="en-US" sz="2500" spc="-10" dirty="0">
                <a:solidFill>
                  <a:srgbClr val="000000"/>
                </a:solidFill>
                <a:effectLst/>
                <a:latin typeface="Times New Roman" panose="02020603050405020304" pitchFamily="18" charset="0"/>
                <a:ea typeface="Times New Roman" panose="02020603050405020304" pitchFamily="18" charset="0"/>
              </a:rPr>
              <a:t>', 'flag_S2', 'flag_S1', '</a:t>
            </a:r>
            <a:r>
              <a:rPr lang="en-US" sz="2500" spc="-10" dirty="0" err="1">
                <a:solidFill>
                  <a:srgbClr val="000000"/>
                </a:solidFill>
                <a:effectLst/>
                <a:latin typeface="Times New Roman" panose="02020603050405020304" pitchFamily="18" charset="0"/>
                <a:ea typeface="Times New Roman" panose="02020603050405020304" pitchFamily="18" charset="0"/>
              </a:rPr>
              <a:t>service_urp_i</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protocol_type_tcp</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service_ftp</a:t>
            </a:r>
            <a:r>
              <a:rPr lang="en-US" sz="2500" spc="-10" dirty="0">
                <a:solidFill>
                  <a:srgbClr val="000000"/>
                </a:solidFill>
                <a:effectLst/>
                <a:latin typeface="Times New Roman" panose="02020603050405020304" pitchFamily="18" charset="0"/>
                <a:ea typeface="Times New Roman" panose="02020603050405020304" pitchFamily="18" charset="0"/>
              </a:rPr>
              <a:t>'</a:t>
            </a:r>
            <a:endParaRPr lang="en-IN" sz="2500" dirty="0">
              <a:solidFill>
                <a:srgbClr val="000000"/>
              </a:solidFill>
              <a:effectLst/>
              <a:latin typeface="Times New Roman" panose="02020603050405020304" pitchFamily="18" charset="0"/>
              <a:ea typeface="Times New Roman" panose="02020603050405020304" pitchFamily="18" charset="0"/>
            </a:endParaRPr>
          </a:p>
          <a:p>
            <a:pPr marL="6350" marR="228600" indent="-6350" algn="just">
              <a:lnSpc>
                <a:spcPct val="150000"/>
              </a:lnSpc>
              <a:spcBef>
                <a:spcPts val="1680"/>
              </a:spcBef>
              <a:spcAft>
                <a:spcPts val="0"/>
              </a:spcAft>
              <a:tabLst>
                <a:tab pos="571500" algn="l"/>
                <a:tab pos="1714500" algn="l"/>
                <a:tab pos="5490210" algn="r"/>
              </a:tabLst>
            </a:pPr>
            <a:r>
              <a:rPr lang="en-US" sz="2500" b="1" spc="-10" dirty="0">
                <a:solidFill>
                  <a:srgbClr val="000000"/>
                </a:solidFill>
                <a:effectLst/>
                <a:latin typeface="Times New Roman" panose="02020603050405020304" pitchFamily="18" charset="0"/>
                <a:ea typeface="Times New Roman" panose="02020603050405020304" pitchFamily="18" charset="0"/>
              </a:rPr>
              <a:t>Target Variables:</a:t>
            </a:r>
            <a:r>
              <a:rPr lang="en-US" sz="2500" dirty="0">
                <a:solidFill>
                  <a:srgbClr val="000000"/>
                </a:solidFill>
                <a:effectLst/>
                <a:latin typeface="Times New Roman" panose="02020603050405020304" pitchFamily="18" charset="0"/>
                <a:ea typeface="Times New Roman" panose="02020603050405020304" pitchFamily="18" charset="0"/>
              </a:rPr>
              <a:t> </a:t>
            </a:r>
            <a:r>
              <a:rPr lang="en-US" sz="2500" spc="-10" dirty="0">
                <a:solidFill>
                  <a:srgbClr val="000000"/>
                </a:solidFill>
                <a:effectLst/>
                <a:latin typeface="Times New Roman" panose="02020603050405020304" pitchFamily="18" charset="0"/>
                <a:ea typeface="Times New Roman" panose="02020603050405020304" pitchFamily="18" charset="0"/>
              </a:rPr>
              <a:t>'apache2', 'back', 'buffer_overflow', 'ftp_write', 'guess_passwd','</a:t>
            </a:r>
            <a:r>
              <a:rPr lang="en-US" sz="2500" spc="-10" dirty="0" err="1">
                <a:solidFill>
                  <a:srgbClr val="000000"/>
                </a:solidFill>
                <a:effectLst/>
                <a:latin typeface="Times New Roman" panose="02020603050405020304" pitchFamily="18" charset="0"/>
                <a:ea typeface="Times New Roman" panose="02020603050405020304" pitchFamily="18" charset="0"/>
              </a:rPr>
              <a:t>httptunnel</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imap</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ipsweep</a:t>
            </a:r>
            <a:r>
              <a:rPr lang="en-US" sz="2500" spc="-10" dirty="0">
                <a:solidFill>
                  <a:srgbClr val="000000"/>
                </a:solidFill>
                <a:effectLst/>
                <a:latin typeface="Times New Roman" panose="02020603050405020304" pitchFamily="18" charset="0"/>
                <a:ea typeface="Times New Roman" panose="02020603050405020304" pitchFamily="18" charset="0"/>
              </a:rPr>
              <a:t>', 'land', '</a:t>
            </a:r>
            <a:r>
              <a:rPr lang="en-US" sz="2500" spc="-10" dirty="0" err="1">
                <a:solidFill>
                  <a:srgbClr val="000000"/>
                </a:solidFill>
                <a:effectLst/>
                <a:latin typeface="Times New Roman" panose="02020603050405020304" pitchFamily="18" charset="0"/>
                <a:ea typeface="Times New Roman" panose="02020603050405020304" pitchFamily="18" charset="0"/>
              </a:rPr>
              <a:t>loadmodule</a:t>
            </a:r>
            <a:r>
              <a:rPr lang="en-US" sz="2500" spc="-10" dirty="0">
                <a:solidFill>
                  <a:srgbClr val="000000"/>
                </a:solidFill>
                <a:effectLst/>
                <a:latin typeface="Times New Roman" panose="02020603050405020304" pitchFamily="18" charset="0"/>
                <a:ea typeface="Times New Roman" panose="02020603050405020304" pitchFamily="18" charset="0"/>
              </a:rPr>
              <a:t>', 'mailbomb',       '</a:t>
            </a:r>
            <a:r>
              <a:rPr lang="en-US" sz="2500" spc="-10" dirty="0" err="1">
                <a:solidFill>
                  <a:srgbClr val="000000"/>
                </a:solidFill>
                <a:effectLst/>
                <a:latin typeface="Times New Roman" panose="02020603050405020304" pitchFamily="18" charset="0"/>
                <a:ea typeface="Times New Roman" panose="02020603050405020304" pitchFamily="18" charset="0"/>
              </a:rPr>
              <a:t>mscan</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multihop</a:t>
            </a:r>
            <a:r>
              <a:rPr lang="en-US" sz="2500" spc="-10" dirty="0">
                <a:solidFill>
                  <a:srgbClr val="000000"/>
                </a:solidFill>
                <a:effectLst/>
                <a:latin typeface="Times New Roman" panose="02020603050405020304" pitchFamily="18" charset="0"/>
                <a:ea typeface="Times New Roman" panose="02020603050405020304" pitchFamily="18" charset="0"/>
              </a:rPr>
              <a:t>', 'named', '</a:t>
            </a:r>
            <a:r>
              <a:rPr lang="en-US" sz="2500" spc="-10" dirty="0" err="1">
                <a:solidFill>
                  <a:srgbClr val="000000"/>
                </a:solidFill>
                <a:effectLst/>
                <a:latin typeface="Times New Roman" panose="02020603050405020304" pitchFamily="18" charset="0"/>
                <a:ea typeface="Times New Roman" panose="02020603050405020304" pitchFamily="18" charset="0"/>
              </a:rPr>
              <a:t>neptune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nmap</a:t>
            </a:r>
            <a:r>
              <a:rPr lang="en-US" sz="2500" spc="-10" dirty="0">
                <a:solidFill>
                  <a:srgbClr val="000000"/>
                </a:solidFill>
                <a:effectLst/>
                <a:latin typeface="Times New Roman" panose="02020603050405020304" pitchFamily="18" charset="0"/>
                <a:ea typeface="Times New Roman" panose="02020603050405020304" pitchFamily="18" charset="0"/>
              </a:rPr>
              <a:t>', 'normal', '</a:t>
            </a:r>
            <a:r>
              <a:rPr lang="en-US" sz="2500" spc="-10" dirty="0" err="1">
                <a:solidFill>
                  <a:srgbClr val="000000"/>
                </a:solidFill>
                <a:effectLst/>
                <a:latin typeface="Times New Roman" panose="02020603050405020304" pitchFamily="18" charset="0"/>
                <a:ea typeface="Times New Roman" panose="02020603050405020304" pitchFamily="18" charset="0"/>
              </a:rPr>
              <a:t>perl</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phf</a:t>
            </a:r>
            <a:r>
              <a:rPr lang="en-US" sz="2500" spc="-10" dirty="0">
                <a:solidFill>
                  <a:srgbClr val="000000"/>
                </a:solidFill>
                <a:effectLst/>
                <a:latin typeface="Times New Roman" panose="02020603050405020304" pitchFamily="18" charset="0"/>
                <a:ea typeface="Times New Roman" panose="02020603050405020304" pitchFamily="18" charset="0"/>
              </a:rPr>
              <a:t>', 'pod', '</a:t>
            </a:r>
            <a:r>
              <a:rPr lang="en-US" sz="2500" spc="-10" dirty="0" err="1">
                <a:solidFill>
                  <a:srgbClr val="000000"/>
                </a:solidFill>
                <a:effectLst/>
                <a:latin typeface="Times New Roman" panose="02020603050405020304" pitchFamily="18" charset="0"/>
                <a:ea typeface="Times New Roman" panose="02020603050405020304" pitchFamily="18" charset="0"/>
              </a:rPr>
              <a:t>portsweep</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processtable</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ps</a:t>
            </a:r>
            <a:r>
              <a:rPr lang="en-US" sz="2500" spc="-10" dirty="0">
                <a:solidFill>
                  <a:srgbClr val="000000"/>
                </a:solidFill>
                <a:effectLst/>
                <a:latin typeface="Times New Roman" panose="02020603050405020304" pitchFamily="18" charset="0"/>
                <a:ea typeface="Times New Roman" panose="02020603050405020304" pitchFamily="18" charset="0"/>
              </a:rPr>
              <a:t>', 'rootkit', 'saint',       '</a:t>
            </a:r>
            <a:r>
              <a:rPr lang="en-US" sz="2500" spc="-10" dirty="0" err="1">
                <a:solidFill>
                  <a:srgbClr val="000000"/>
                </a:solidFill>
                <a:effectLst/>
                <a:latin typeface="Times New Roman" panose="02020603050405020304" pitchFamily="18" charset="0"/>
                <a:ea typeface="Times New Roman" panose="02020603050405020304" pitchFamily="18" charset="0"/>
              </a:rPr>
              <a:t>satan</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sendmail</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smurf</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snmpgetattack</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snmpguess</a:t>
            </a:r>
            <a:r>
              <a:rPr lang="en-US" sz="2500" spc="-10" dirty="0">
                <a:solidFill>
                  <a:srgbClr val="000000"/>
                </a:solidFill>
                <a:effectLst/>
                <a:latin typeface="Times New Roman" panose="02020603050405020304" pitchFamily="18" charset="0"/>
                <a:ea typeface="Times New Roman" panose="02020603050405020304" pitchFamily="18" charset="0"/>
              </a:rPr>
              <a:t>', 'spy',  '</a:t>
            </a:r>
            <a:r>
              <a:rPr lang="en-US" sz="2500" spc="-10" dirty="0" err="1">
                <a:solidFill>
                  <a:srgbClr val="000000"/>
                </a:solidFill>
                <a:effectLst/>
                <a:latin typeface="Times New Roman" panose="02020603050405020304" pitchFamily="18" charset="0"/>
                <a:ea typeface="Times New Roman" panose="02020603050405020304" pitchFamily="18" charset="0"/>
              </a:rPr>
              <a:t>sqlattack</a:t>
            </a:r>
            <a:r>
              <a:rPr lang="en-US" sz="2500" spc="-10" dirty="0">
                <a:solidFill>
                  <a:srgbClr val="000000"/>
                </a:solidFill>
                <a:effectLst/>
                <a:latin typeface="Times New Roman" panose="02020603050405020304" pitchFamily="18" charset="0"/>
                <a:ea typeface="Times New Roman" panose="02020603050405020304" pitchFamily="18" charset="0"/>
              </a:rPr>
              <a:t>', 'teardrop', '</a:t>
            </a:r>
            <a:r>
              <a:rPr lang="en-US" sz="2500" spc="-10" dirty="0" err="1">
                <a:solidFill>
                  <a:srgbClr val="000000"/>
                </a:solidFill>
                <a:effectLst/>
                <a:latin typeface="Times New Roman" panose="02020603050405020304" pitchFamily="18" charset="0"/>
                <a:ea typeface="Times New Roman" panose="02020603050405020304" pitchFamily="18" charset="0"/>
              </a:rPr>
              <a:t>udpstorm</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warezclient</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warezmaster</a:t>
            </a:r>
            <a:r>
              <a:rPr lang="en-US" sz="2500" spc="-10" dirty="0">
                <a:solidFill>
                  <a:srgbClr val="000000"/>
                </a:solidFill>
                <a:effectLst/>
                <a:latin typeface="Times New Roman" panose="02020603050405020304" pitchFamily="18" charset="0"/>
                <a:ea typeface="Times New Roman" panose="02020603050405020304" pitchFamily="18" charset="0"/>
              </a:rPr>
              <a:t>',       'worm', '</a:t>
            </a:r>
            <a:r>
              <a:rPr lang="en-US" sz="2500" spc="-10" dirty="0" err="1">
                <a:solidFill>
                  <a:srgbClr val="000000"/>
                </a:solidFill>
                <a:effectLst/>
                <a:latin typeface="Times New Roman" panose="02020603050405020304" pitchFamily="18" charset="0"/>
                <a:ea typeface="Times New Roman" panose="02020603050405020304" pitchFamily="18" charset="0"/>
              </a:rPr>
              <a:t>xlock</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xsnoop</a:t>
            </a:r>
            <a:r>
              <a:rPr lang="en-US" sz="2500" spc="-10" dirty="0">
                <a:solidFill>
                  <a:srgbClr val="000000"/>
                </a:solidFill>
                <a:effectLst/>
                <a:latin typeface="Times New Roman" panose="02020603050405020304" pitchFamily="18" charset="0"/>
                <a:ea typeface="Times New Roman" panose="02020603050405020304" pitchFamily="18" charset="0"/>
              </a:rPr>
              <a:t>', '</a:t>
            </a:r>
            <a:r>
              <a:rPr lang="en-US" sz="2500" spc="-10" dirty="0" err="1">
                <a:solidFill>
                  <a:srgbClr val="000000"/>
                </a:solidFill>
                <a:effectLst/>
                <a:latin typeface="Times New Roman" panose="02020603050405020304" pitchFamily="18" charset="0"/>
                <a:ea typeface="Times New Roman" panose="02020603050405020304" pitchFamily="18" charset="0"/>
              </a:rPr>
              <a:t>xterm</a:t>
            </a:r>
            <a:r>
              <a:rPr lang="en-US" sz="2500" spc="-10" dirty="0">
                <a:solidFill>
                  <a:srgbClr val="000000"/>
                </a:solidFill>
                <a:effectLst/>
                <a:latin typeface="Times New Roman" panose="02020603050405020304" pitchFamily="18" charset="0"/>
                <a:ea typeface="Times New Roman" panose="02020603050405020304" pitchFamily="18" charset="0"/>
              </a:rPr>
              <a:t>'</a:t>
            </a:r>
            <a:endParaRPr lang="en-IN" sz="25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96531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C1F7E7-1057-56BB-768E-37E7A561AF3A}"/>
              </a:ext>
            </a:extLst>
          </p:cNvPr>
          <p:cNvSpPr>
            <a:spLocks noGrp="1"/>
          </p:cNvSpPr>
          <p:nvPr>
            <p:ph idx="1"/>
          </p:nvPr>
        </p:nvSpPr>
        <p:spPr>
          <a:xfrm>
            <a:off x="1295401" y="2509520"/>
            <a:ext cx="9601196" cy="3840480"/>
          </a:xfrm>
        </p:spPr>
        <p:txBody>
          <a:bodyPr>
            <a:normAutofit/>
          </a:bodyPr>
          <a:lstStyle/>
          <a:p>
            <a:r>
              <a:rPr lang="en-US" sz="1400" dirty="0">
                <a:effectLst/>
                <a:latin typeface="Times New Roman" panose="02020603050405020304" pitchFamily="18" charset="0"/>
                <a:ea typeface="SimSun" panose="02010600030101010101" pitchFamily="2" charset="-122"/>
              </a:rPr>
              <a:t>Network Intrusion Detection System website is developed front end is developed using </a:t>
            </a:r>
            <a:r>
              <a:rPr lang="en-US" sz="1400" dirty="0" err="1">
                <a:effectLst/>
                <a:latin typeface="Times New Roman" panose="02020603050405020304" pitchFamily="18" charset="0"/>
                <a:ea typeface="SimSun" panose="02010600030101010101" pitchFamily="2" charset="-122"/>
              </a:rPr>
              <a:t>css,html,javascript</a:t>
            </a:r>
            <a:r>
              <a:rPr lang="en-US" sz="1400" dirty="0">
                <a:effectLst/>
                <a:latin typeface="Times New Roman" panose="02020603050405020304" pitchFamily="18" charset="0"/>
                <a:ea typeface="SimSun" panose="02010600030101010101" pitchFamily="2" charset="-122"/>
              </a:rPr>
              <a:t> and the back end is developed using flask and python.</a:t>
            </a:r>
          </a:p>
          <a:p>
            <a:r>
              <a:rPr lang="en-US" sz="1400" dirty="0">
                <a:effectLst/>
                <a:latin typeface="Times New Roman" panose="02020603050405020304" pitchFamily="18" charset="0"/>
                <a:ea typeface="SimSun" panose="02010600030101010101" pitchFamily="2" charset="-122"/>
              </a:rPr>
              <a:t>Users Data Base will be </a:t>
            </a:r>
            <a:r>
              <a:rPr lang="en-US" sz="1400" dirty="0" err="1">
                <a:effectLst/>
                <a:latin typeface="Times New Roman" panose="02020603050405020304" pitchFamily="18" charset="0"/>
                <a:ea typeface="SimSun" panose="02010600030101010101" pitchFamily="2" charset="-122"/>
              </a:rPr>
              <a:t>maintened</a:t>
            </a:r>
            <a:r>
              <a:rPr lang="en-US" sz="1400" dirty="0">
                <a:effectLst/>
                <a:latin typeface="Times New Roman" panose="02020603050405020304" pitchFamily="18" charset="0"/>
                <a:ea typeface="SimSun" panose="02010600030101010101" pitchFamily="2" charset="-122"/>
              </a:rPr>
              <a:t> by </a:t>
            </a:r>
            <a:r>
              <a:rPr lang="en-US" sz="1400" dirty="0" err="1">
                <a:effectLst/>
                <a:latin typeface="Times New Roman" panose="02020603050405020304" pitchFamily="18" charset="0"/>
                <a:ea typeface="SimSun" panose="02010600030101010101" pitchFamily="2" charset="-122"/>
              </a:rPr>
              <a:t>stroing</a:t>
            </a:r>
            <a:r>
              <a:rPr lang="en-US" sz="1400" dirty="0">
                <a:effectLst/>
                <a:latin typeface="Times New Roman" panose="02020603050405020304" pitchFamily="18" charset="0"/>
                <a:ea typeface="SimSun" panose="02010600030101010101" pitchFamily="2" charset="-122"/>
              </a:rPr>
              <a:t> the information of the user The website loads with the index page showing the Login and </a:t>
            </a:r>
            <a:r>
              <a:rPr lang="en-US" sz="1400" dirty="0" err="1">
                <a:effectLst/>
                <a:latin typeface="Times New Roman" panose="02020603050405020304" pitchFamily="18" charset="0"/>
                <a:ea typeface="SimSun" panose="02010600030101010101" pitchFamily="2" charset="-122"/>
              </a:rPr>
              <a:t>SignUp</a:t>
            </a:r>
            <a:r>
              <a:rPr lang="en-US" sz="1400" dirty="0">
                <a:effectLst/>
                <a:latin typeface="Times New Roman" panose="02020603050405020304" pitchFamily="18" charset="0"/>
                <a:ea typeface="SimSun" panose="02010600030101010101" pitchFamily="2" charset="-122"/>
              </a:rPr>
              <a:t> buttons and when the user signup and login then the home page will be opened where UPLOAD </a:t>
            </a:r>
            <a:r>
              <a:rPr lang="en-US" sz="1400" dirty="0" err="1">
                <a:effectLst/>
                <a:latin typeface="Times New Roman" panose="02020603050405020304" pitchFamily="18" charset="0"/>
                <a:ea typeface="SimSun" panose="02010600030101010101" pitchFamily="2" charset="-122"/>
              </a:rPr>
              <a:t>menu,NSL_KDD</a:t>
            </a:r>
            <a:r>
              <a:rPr lang="en-US" sz="1400" dirty="0">
                <a:effectLst/>
                <a:latin typeface="Times New Roman" panose="02020603050405020304" pitchFamily="18" charset="0"/>
                <a:ea typeface="SimSun" panose="02010600030101010101" pitchFamily="2" charset="-122"/>
              </a:rPr>
              <a:t> </a:t>
            </a:r>
            <a:r>
              <a:rPr lang="en-US" sz="1400" dirty="0" err="1">
                <a:effectLst/>
                <a:latin typeface="Times New Roman" panose="02020603050405020304" pitchFamily="18" charset="0"/>
                <a:ea typeface="SimSun" panose="02010600030101010101" pitchFamily="2" charset="-122"/>
              </a:rPr>
              <a:t>menu,ML_MODELS</a:t>
            </a:r>
            <a:r>
              <a:rPr lang="en-US" sz="1400" dirty="0">
                <a:effectLst/>
                <a:latin typeface="Times New Roman" panose="02020603050405020304" pitchFamily="18" charset="0"/>
                <a:ea typeface="SimSun" panose="02010600030101010101" pitchFamily="2" charset="-122"/>
              </a:rPr>
              <a:t> </a:t>
            </a:r>
            <a:r>
              <a:rPr lang="en-US" sz="1400" dirty="0" err="1">
                <a:effectLst/>
                <a:latin typeface="Times New Roman" panose="02020603050405020304" pitchFamily="18" charset="0"/>
                <a:ea typeface="SimSun" panose="02010600030101010101" pitchFamily="2" charset="-122"/>
              </a:rPr>
              <a:t>menu,DL_MODELS</a:t>
            </a:r>
            <a:r>
              <a:rPr lang="en-US" sz="1400" dirty="0">
                <a:effectLst/>
                <a:latin typeface="Times New Roman" panose="02020603050405020304" pitchFamily="18" charset="0"/>
                <a:ea typeface="SimSun" panose="02010600030101010101" pitchFamily="2" charset="-122"/>
              </a:rPr>
              <a:t> menus are present.</a:t>
            </a:r>
          </a:p>
          <a:p>
            <a:r>
              <a:rPr lang="en-US" sz="1400" dirty="0">
                <a:effectLst/>
                <a:latin typeface="Times New Roman" panose="02020603050405020304" pitchFamily="18" charset="0"/>
                <a:ea typeface="SimSun" panose="02010600030101010101" pitchFamily="2" charset="-122"/>
                <a:cs typeface="Times New Roman" panose="02020603050405020304" pitchFamily="18" charset="0"/>
              </a:rPr>
              <a:t>The machine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learing</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models such as Decision Tree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Classifier,LinearRegression,KNearestNeighbours,MultiNomial</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NavieBayes,RandomForest</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Classifier,Support</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Vector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Machines,and</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deep learning models like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Convulutional</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neural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networks,recurrent</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neural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networks,feed</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forward neural networks are developed and deployed into the system to classify the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attacktype</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a:t>
            </a:r>
          </a:p>
          <a:p>
            <a:r>
              <a:rPr lang="en-US" sz="1400" dirty="0">
                <a:effectLst/>
                <a:latin typeface="Times New Roman" panose="02020603050405020304" pitchFamily="18" charset="0"/>
                <a:ea typeface="SimSun" panose="02010600030101010101" pitchFamily="2" charset="-122"/>
                <a:cs typeface="Times New Roman" panose="02020603050405020304" pitchFamily="18" charset="0"/>
              </a:rPr>
              <a:t>Our proposed system uses the Hard Voting Method and the final  result is the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atatck</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of a which had the highest probability of being predicted by each of the classifiers.</a:t>
            </a:r>
          </a:p>
          <a:p>
            <a:r>
              <a:rPr lang="en-US" sz="1400" dirty="0">
                <a:effectLst/>
                <a:latin typeface="Times New Roman" panose="02020603050405020304" pitchFamily="18" charset="0"/>
                <a:ea typeface="SimSun" panose="02010600030101010101" pitchFamily="2" charset="-122"/>
                <a:cs typeface="Times New Roman" panose="02020603050405020304" pitchFamily="18" charset="0"/>
              </a:rPr>
              <a:t>Among all the predicted attacks the attack which has the highest frequency is taken as the final result if no attack is common among the predicted attacks then the attack which is predicted by the algorithm which gives the higher accuracy is taken as the final </a:t>
            </a:r>
            <a:r>
              <a:rPr lang="en-US" sz="1400" dirty="0" err="1">
                <a:effectLst/>
                <a:latin typeface="Times New Roman" panose="02020603050405020304" pitchFamily="18" charset="0"/>
                <a:ea typeface="SimSun" panose="02010600030101010101" pitchFamily="2" charset="-122"/>
                <a:cs typeface="Times New Roman" panose="02020603050405020304" pitchFamily="18" charset="0"/>
              </a:rPr>
              <a:t>result.the</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data set by which the models have been trained and tested  is NSL-KDD data set.</a:t>
            </a:r>
            <a:endParaRPr lang="en-IN" sz="1400" b="1" dirty="0">
              <a:latin typeface="Times New Roman" panose="02020603050405020304" pitchFamily="18" charset="0"/>
              <a:cs typeface="Times New Roman" panose="02020603050405020304" pitchFamily="18" charset="0"/>
            </a:endParaRPr>
          </a:p>
          <a:p>
            <a:endParaRPr lang="en-US" sz="1400" dirty="0">
              <a:effectLst/>
              <a:latin typeface="Times New Roman" panose="02020603050405020304" pitchFamily="18" charset="0"/>
              <a:ea typeface="SimSun" panose="02010600030101010101" pitchFamily="2" charset="-122"/>
            </a:endParaRPr>
          </a:p>
          <a:p>
            <a:endParaRPr lang="en-US" sz="14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41792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DF2461-5F45-3523-90E5-5567889F416E}"/>
              </a:ext>
            </a:extLst>
          </p:cNvPr>
          <p:cNvPicPr>
            <a:picLocks noChangeAspect="1"/>
          </p:cNvPicPr>
          <p:nvPr/>
        </p:nvPicPr>
        <p:blipFill rotWithShape="1">
          <a:blip r:embed="rId2"/>
          <a:srcRect l="23125" r="51319"/>
          <a:stretch/>
        </p:blipFill>
        <p:spPr>
          <a:xfrm>
            <a:off x="3395134" y="663222"/>
            <a:ext cx="4978400" cy="5531556"/>
          </a:xfrm>
          <a:prstGeom prst="rect">
            <a:avLst/>
          </a:prstGeom>
        </p:spPr>
      </p:pic>
    </p:spTree>
    <p:extLst>
      <p:ext uri="{BB962C8B-B14F-4D97-AF65-F5344CB8AC3E}">
        <p14:creationId xmlns:p14="http://schemas.microsoft.com/office/powerpoint/2010/main" val="79504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9A99CD-C63B-8C98-33C1-23153ADF7264}"/>
              </a:ext>
            </a:extLst>
          </p:cNvPr>
          <p:cNvSpPr>
            <a:spLocks noGrp="1"/>
          </p:cNvSpPr>
          <p:nvPr>
            <p:ph idx="1"/>
          </p:nvPr>
        </p:nvSpPr>
        <p:spPr/>
        <p:txBody>
          <a:bodyPr>
            <a:normAutofit fontScale="92500" lnSpcReduction="20000"/>
          </a:bodyPr>
          <a:lstStyle/>
          <a:p>
            <a:pPr marL="0" indent="0">
              <a:buNone/>
            </a:pPr>
            <a:r>
              <a:rPr lang="en-US" dirty="0"/>
              <a:t>Modules Used:</a:t>
            </a:r>
          </a:p>
          <a:p>
            <a:pPr marL="0" marR="0" indent="0">
              <a:spcBef>
                <a:spcPts val="600"/>
              </a:spcBef>
              <a:spcAft>
                <a:spcPts val="300"/>
              </a:spcAft>
              <a:buNone/>
              <a:tabLst>
                <a:tab pos="679450" algn="l"/>
              </a:tabLst>
            </a:pPr>
            <a:r>
              <a:rPr lang="en-US" sz="1800" b="1" i="1" dirty="0">
                <a:effectLst/>
                <a:latin typeface="Times New Roman" panose="02020603050405020304" pitchFamily="18" charset="0"/>
              </a:rPr>
              <a:t>A.SIGNUP</a:t>
            </a:r>
            <a:endParaRPr lang="en-IN" sz="1800" b="1" i="1" dirty="0">
              <a:effectLst/>
              <a:latin typeface="Times New Roman" panose="02020603050405020304" pitchFamily="18" charset="0"/>
            </a:endParaRPr>
          </a:p>
          <a:p>
            <a:pPr marL="0" marR="0" algn="ctr">
              <a:spcBef>
                <a:spcPts val="0"/>
              </a:spcBef>
              <a:spcAft>
                <a:spcPts val="0"/>
              </a:spcAft>
            </a:pPr>
            <a:r>
              <a:rPr lang="en-US" sz="1800" dirty="0">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rPr>
              <a:t>In signup page the details of the user such as </a:t>
            </a:r>
            <a:r>
              <a:rPr lang="en-US" sz="1800" dirty="0" err="1">
                <a:effectLst/>
                <a:latin typeface="Times New Roman" panose="02020603050405020304" pitchFamily="18" charset="0"/>
                <a:ea typeface="SimSun" panose="02010600030101010101" pitchFamily="2" charset="-122"/>
              </a:rPr>
              <a:t>name,email,phonenumber,username,password</a:t>
            </a:r>
            <a:r>
              <a:rPr lang="en-US" sz="1800" dirty="0">
                <a:effectLst/>
                <a:latin typeface="Times New Roman" panose="02020603050405020304" pitchFamily="18" charset="0"/>
                <a:ea typeface="SimSun" panose="02010600030101010101" pitchFamily="2" charset="-122"/>
              </a:rPr>
              <a:t> are obtained and an </a:t>
            </a:r>
            <a:r>
              <a:rPr lang="en-US" sz="1800" dirty="0" err="1">
                <a:effectLst/>
                <a:latin typeface="Times New Roman" panose="02020603050405020304" pitchFamily="18" charset="0"/>
                <a:ea typeface="SimSun" panose="02010600030101010101" pitchFamily="2" charset="-122"/>
              </a:rPr>
              <a:t>otp</a:t>
            </a:r>
            <a:r>
              <a:rPr lang="en-US" sz="1800" dirty="0">
                <a:effectLst/>
                <a:latin typeface="Times New Roman" panose="02020603050405020304" pitchFamily="18" charset="0"/>
                <a:ea typeface="SimSun" panose="02010600030101010101" pitchFamily="2" charset="-122"/>
              </a:rPr>
              <a:t> is sent to given email when the user enters the correct </a:t>
            </a:r>
            <a:r>
              <a:rPr lang="en-US" sz="1800" dirty="0" err="1">
                <a:effectLst/>
                <a:latin typeface="Times New Roman" panose="02020603050405020304" pitchFamily="18" charset="0"/>
                <a:ea typeface="SimSun" panose="02010600030101010101" pitchFamily="2" charset="-122"/>
              </a:rPr>
              <a:t>otp</a:t>
            </a:r>
            <a:r>
              <a:rPr lang="en-US" sz="1800" dirty="0">
                <a:effectLst/>
                <a:latin typeface="Times New Roman" panose="02020603050405020304" pitchFamily="18" charset="0"/>
                <a:ea typeface="SimSun" panose="02010600030101010101" pitchFamily="2" charset="-122"/>
              </a:rPr>
              <a:t> and click on the button signup then only the account will be created other it will display invalid </a:t>
            </a:r>
            <a:r>
              <a:rPr lang="en-US" sz="1800" dirty="0" err="1">
                <a:effectLst/>
                <a:latin typeface="Times New Roman" panose="02020603050405020304" pitchFamily="18" charset="0"/>
                <a:ea typeface="SimSun" panose="02010600030101010101" pitchFamily="2" charset="-122"/>
              </a:rPr>
              <a:t>otp</a:t>
            </a:r>
            <a:r>
              <a:rPr lang="en-US" sz="1800" dirty="0">
                <a:effectLst/>
                <a:latin typeface="Times New Roman" panose="02020603050405020304" pitchFamily="18" charset="0"/>
                <a:ea typeface="SimSun" panose="02010600030101010101" pitchFamily="2" charset="-122"/>
              </a:rPr>
              <a:t>.</a:t>
            </a:r>
            <a:endParaRPr lang="en-IN" sz="1800" dirty="0">
              <a:effectLst/>
              <a:latin typeface="Times New Roman" panose="02020603050405020304" pitchFamily="18" charset="0"/>
              <a:ea typeface="SimSun" panose="02010600030101010101" pitchFamily="2" charset="-122"/>
            </a:endParaRPr>
          </a:p>
          <a:p>
            <a:pPr marL="0" indent="0">
              <a:spcBef>
                <a:spcPts val="600"/>
              </a:spcBef>
              <a:spcAft>
                <a:spcPts val="300"/>
              </a:spcAft>
              <a:buNone/>
              <a:tabLst>
                <a:tab pos="679450" algn="l"/>
              </a:tabLst>
            </a:pPr>
            <a:r>
              <a:rPr lang="en-US" sz="1800" b="1" i="1" dirty="0">
                <a:latin typeface="Times New Roman" panose="02020603050405020304" pitchFamily="18" charset="0"/>
              </a:rPr>
              <a:t> </a:t>
            </a:r>
            <a:endParaRPr lang="en-IN" sz="1800" b="1" i="1" dirty="0">
              <a:latin typeface="Times New Roman" panose="02020603050405020304" pitchFamily="18" charset="0"/>
            </a:endParaRPr>
          </a:p>
          <a:p>
            <a:pPr marL="0" indent="0">
              <a:spcBef>
                <a:spcPts val="600"/>
              </a:spcBef>
              <a:spcAft>
                <a:spcPts val="300"/>
              </a:spcAft>
              <a:buNone/>
              <a:tabLst>
                <a:tab pos="679450" algn="l"/>
              </a:tabLst>
            </a:pPr>
            <a:r>
              <a:rPr lang="en-US" sz="1800" b="1" i="1" dirty="0">
                <a:latin typeface="Times New Roman" panose="02020603050405020304" pitchFamily="18" charset="0"/>
              </a:rPr>
              <a:t>B.LOGIN</a:t>
            </a:r>
            <a:endParaRPr lang="en-IN" sz="1800" b="1" i="1" dirty="0">
              <a:latin typeface="Times New Roman" panose="02020603050405020304" pitchFamily="18" charset="0"/>
            </a:endParaRPr>
          </a:p>
          <a:p>
            <a:pPr marL="0" marR="0" indent="0" algn="just">
              <a:spcBef>
                <a:spcPts val="0"/>
              </a:spcBef>
              <a:spcAft>
                <a:spcPts val="0"/>
              </a:spcAft>
              <a:buNone/>
            </a:pPr>
            <a:r>
              <a:rPr lang="en-US" sz="1800" i="1" dirty="0">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rPr>
              <a:t>The user can login into the home page by entering the username and </a:t>
            </a:r>
            <a:r>
              <a:rPr lang="en-US" sz="1800" dirty="0" err="1">
                <a:effectLst/>
                <a:latin typeface="Times New Roman" panose="02020603050405020304" pitchFamily="18" charset="0"/>
                <a:ea typeface="SimSun" panose="02010600030101010101" pitchFamily="2" charset="-122"/>
              </a:rPr>
              <a:t>password.when</a:t>
            </a:r>
            <a:r>
              <a:rPr lang="en-US" sz="1800" dirty="0">
                <a:effectLst/>
                <a:latin typeface="Times New Roman" panose="02020603050405020304" pitchFamily="18" charset="0"/>
                <a:ea typeface="SimSun" panose="02010600030101010101" pitchFamily="2" charset="-122"/>
              </a:rPr>
              <a:t> the user login successfully then the home page will be opened and at the top welcome to home page this is the protected home page that you can access will be scrolling from right to left</a:t>
            </a:r>
            <a:endParaRPr lang="en-IN" sz="1800" dirty="0">
              <a:effectLst/>
              <a:latin typeface="Times New Roman" panose="02020603050405020304" pitchFamily="18" charset="0"/>
              <a:ea typeface="SimSun" panose="02010600030101010101" pitchFamily="2" charset="-122"/>
            </a:endParaRPr>
          </a:p>
          <a:p>
            <a:endParaRPr lang="en-US" dirty="0"/>
          </a:p>
          <a:p>
            <a:pPr lvl="1"/>
            <a:endParaRPr lang="en-US" dirty="0"/>
          </a:p>
        </p:txBody>
      </p:sp>
    </p:spTree>
    <p:extLst>
      <p:ext uri="{BB962C8B-B14F-4D97-AF65-F5344CB8AC3E}">
        <p14:creationId xmlns:p14="http://schemas.microsoft.com/office/powerpoint/2010/main" val="156224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11FD6D-02A9-B1B1-3402-693B2BD78894}"/>
              </a:ext>
            </a:extLst>
          </p:cNvPr>
          <p:cNvSpPr>
            <a:spLocks noGrp="1"/>
          </p:cNvSpPr>
          <p:nvPr>
            <p:ph idx="1"/>
          </p:nvPr>
        </p:nvSpPr>
        <p:spPr/>
        <p:txBody>
          <a:bodyPr/>
          <a:lstStyle/>
          <a:p>
            <a:pPr marL="0" marR="0" indent="0" algn="just">
              <a:spcBef>
                <a:spcPts val="0"/>
              </a:spcBef>
              <a:spcAft>
                <a:spcPts val="0"/>
              </a:spcAft>
              <a:buNone/>
            </a:pPr>
            <a:r>
              <a:rPr lang="en-US" sz="1700" b="1" i="1" dirty="0">
                <a:latin typeface="Times New Roman" panose="02020603050405020304" pitchFamily="18" charset="0"/>
              </a:rPr>
              <a:t>C.UPLAOD</a:t>
            </a:r>
            <a:endParaRPr lang="en-IN" sz="1700" b="1" i="1" dirty="0">
              <a:latin typeface="Times New Roman" panose="02020603050405020304" pitchFamily="18" charset="0"/>
            </a:endParaRPr>
          </a:p>
          <a:p>
            <a:pPr marL="0" marR="0" indent="0" algn="just">
              <a:spcBef>
                <a:spcPts val="0"/>
              </a:spcBef>
              <a:spcAft>
                <a:spcPts val="0"/>
              </a:spcAft>
              <a:buNone/>
            </a:pPr>
            <a:endParaRPr lang="en-IN" sz="1800" dirty="0">
              <a:effectLst/>
              <a:latin typeface="Times New Roman" panose="02020603050405020304" pitchFamily="18" charset="0"/>
              <a:ea typeface="SimSun" panose="02010600030101010101" pitchFamily="2" charset="-122"/>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rPr>
              <a:t>When the user clicks the upload menu choose file and upload data set buttons displays the choose file button is clicked and then select a csv file and then click on the upload button then the entire </a:t>
            </a:r>
            <a:r>
              <a:rPr lang="en-US" sz="1800" dirty="0" err="1">
                <a:effectLst/>
                <a:latin typeface="Times New Roman" panose="02020603050405020304" pitchFamily="18" charset="0"/>
                <a:ea typeface="SimSun" panose="02010600030101010101" pitchFamily="2" charset="-122"/>
              </a:rPr>
              <a:t>analsis</a:t>
            </a:r>
            <a:r>
              <a:rPr lang="en-US" sz="1800" dirty="0">
                <a:effectLst/>
                <a:latin typeface="Times New Roman" panose="02020603050405020304" pitchFamily="18" charset="0"/>
                <a:ea typeface="SimSun" panose="02010600030101010101" pitchFamily="2" charset="-122"/>
              </a:rPr>
              <a:t> report of the data set will be displayed in an iframe</a:t>
            </a:r>
            <a:endParaRPr lang="en-IN" sz="1800" dirty="0">
              <a:latin typeface="Times New Roman" panose="02020603050405020304" pitchFamily="18" charset="0"/>
              <a:ea typeface="SimSun" panose="02010600030101010101" pitchFamily="2" charset="-122"/>
            </a:endParaRPr>
          </a:p>
          <a:p>
            <a:pPr marL="0" marR="0" indent="0" algn="just">
              <a:spcBef>
                <a:spcPts val="0"/>
              </a:spcBef>
              <a:spcAft>
                <a:spcPts val="0"/>
              </a:spcAft>
              <a:buNone/>
            </a:pPr>
            <a:endParaRPr lang="en-IN" sz="1800" dirty="0">
              <a:effectLst/>
              <a:latin typeface="Times New Roman" panose="02020603050405020304" pitchFamily="18" charset="0"/>
              <a:ea typeface="SimSun" panose="02010600030101010101" pitchFamily="2" charset="-122"/>
            </a:endParaRPr>
          </a:p>
          <a:p>
            <a:pPr marL="0" indent="0" algn="just">
              <a:spcBef>
                <a:spcPts val="0"/>
              </a:spcBef>
              <a:spcAft>
                <a:spcPts val="0"/>
              </a:spcAft>
              <a:buNone/>
            </a:pPr>
            <a:r>
              <a:rPr lang="en-US" sz="1700" b="1" i="1" dirty="0">
                <a:latin typeface="Times New Roman" panose="02020603050405020304" pitchFamily="18" charset="0"/>
              </a:rPr>
              <a:t>D.NSL_KDD </a:t>
            </a:r>
          </a:p>
          <a:p>
            <a:pPr marL="0" marR="0" indent="0" algn="just">
              <a:spcBef>
                <a:spcPts val="0"/>
              </a:spcBef>
              <a:spcAft>
                <a:spcPts val="0"/>
              </a:spcAft>
              <a:buNone/>
            </a:pPr>
            <a:endParaRPr lang="en-IN" sz="1800" dirty="0">
              <a:effectLst/>
              <a:latin typeface="Times New Roman" panose="02020603050405020304" pitchFamily="18" charset="0"/>
              <a:ea typeface="SimSun" panose="02010600030101010101" pitchFamily="2" charset="-122"/>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rPr>
              <a:t>It consists of the features and their description of the data set where we are able to search the feature and can see the information about the specific feature.</a:t>
            </a:r>
            <a:endParaRPr lang="en-IN" sz="1800" dirty="0">
              <a:effectLst/>
              <a:latin typeface="Times New Roman" panose="02020603050405020304" pitchFamily="18" charset="0"/>
              <a:ea typeface="SimSun" panose="02010600030101010101" pitchFamily="2" charset="-122"/>
            </a:endParaRPr>
          </a:p>
          <a:p>
            <a:endParaRPr lang="en-IN" dirty="0"/>
          </a:p>
        </p:txBody>
      </p:sp>
    </p:spTree>
    <p:extLst>
      <p:ext uri="{BB962C8B-B14F-4D97-AF65-F5344CB8AC3E}">
        <p14:creationId xmlns:p14="http://schemas.microsoft.com/office/powerpoint/2010/main" val="1928062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E57E9-7728-966C-6D19-BA77E56C9B67}"/>
              </a:ext>
            </a:extLst>
          </p:cNvPr>
          <p:cNvSpPr>
            <a:spLocks noGrp="1"/>
          </p:cNvSpPr>
          <p:nvPr>
            <p:ph idx="1"/>
          </p:nvPr>
        </p:nvSpPr>
        <p:spPr/>
        <p:txBody>
          <a:bodyPr/>
          <a:lstStyle/>
          <a:p>
            <a:pPr marL="0" marR="0" indent="0" algn="just">
              <a:spcBef>
                <a:spcPts val="0"/>
              </a:spcBef>
              <a:spcAft>
                <a:spcPts val="0"/>
              </a:spcAft>
              <a:buNone/>
            </a:pPr>
            <a:r>
              <a:rPr lang="en-US" sz="1700" b="1" i="1" dirty="0">
                <a:latin typeface="Times New Roman" panose="02020603050405020304" pitchFamily="18" charset="0"/>
              </a:rPr>
              <a:t>E.ML_MODELS</a:t>
            </a:r>
            <a:endParaRPr lang="en-IN" sz="1700" b="1" i="1" dirty="0">
              <a:latin typeface="Times New Roman" panose="02020603050405020304" pitchFamily="18" charset="0"/>
            </a:endParaRPr>
          </a:p>
          <a:p>
            <a:pPr marL="0" marR="0" indent="0" algn="just">
              <a:spcBef>
                <a:spcPts val="0"/>
              </a:spcBef>
              <a:spcAft>
                <a:spcPts val="0"/>
              </a:spcAft>
              <a:buNone/>
            </a:pPr>
            <a:endParaRPr lang="en-IN" sz="1800" dirty="0">
              <a:effectLst/>
              <a:latin typeface="Times New Roman" panose="02020603050405020304" pitchFamily="18" charset="0"/>
              <a:ea typeface="SimSun" panose="02010600030101010101" pitchFamily="2" charset="-122"/>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rPr>
              <a:t>It consists of different </a:t>
            </a:r>
            <a:r>
              <a:rPr lang="en-US" sz="1800" dirty="0" err="1">
                <a:effectLst/>
                <a:latin typeface="Times New Roman" panose="02020603050405020304" pitchFamily="18" charset="0"/>
                <a:ea typeface="SimSun" panose="02010600030101010101" pitchFamily="2" charset="-122"/>
              </a:rPr>
              <a:t>features.the</a:t>
            </a:r>
            <a:r>
              <a:rPr lang="en-US" sz="1800" dirty="0">
                <a:effectLst/>
                <a:latin typeface="Times New Roman" panose="02020603050405020304" pitchFamily="18" charset="0"/>
                <a:ea typeface="SimSun" panose="02010600030101010101" pitchFamily="2" charset="-122"/>
              </a:rPr>
              <a:t> input values for the features is given and then we have to click on the select the machine learning algorithm button where different machine learning algorithms are used  </a:t>
            </a:r>
            <a:r>
              <a:rPr lang="en-US" sz="1800" dirty="0" err="1">
                <a:effectLst/>
                <a:latin typeface="Times New Roman" panose="02020603050405020304" pitchFamily="18" charset="0"/>
                <a:ea typeface="SimSun" panose="02010600030101010101" pitchFamily="2" charset="-122"/>
              </a:rPr>
              <a:t>DecisionTreeClassifier</a:t>
            </a:r>
            <a:r>
              <a:rPr lang="en-US" sz="1800" dirty="0">
                <a:effectLst/>
                <a:latin typeface="Times New Roman" panose="02020603050405020304" pitchFamily="18" charset="0"/>
                <a:ea typeface="SimSun" panose="02010600030101010101" pitchFamily="2" charset="-122"/>
              </a:rPr>
              <a:t>(DTC),</a:t>
            </a:r>
            <a:r>
              <a:rPr lang="en-US" sz="1800" dirty="0" err="1">
                <a:effectLst/>
                <a:latin typeface="Times New Roman" panose="02020603050405020304" pitchFamily="18" charset="0"/>
                <a:ea typeface="SimSun" panose="02010600030101010101" pitchFamily="2" charset="-122"/>
              </a:rPr>
              <a:t>KNearestNeighbours</a:t>
            </a:r>
            <a:r>
              <a:rPr lang="en-US" sz="1800" dirty="0">
                <a:effectLst/>
                <a:latin typeface="Times New Roman" panose="02020603050405020304" pitchFamily="18" charset="0"/>
                <a:ea typeface="SimSun" panose="02010600030101010101" pitchFamily="2" charset="-122"/>
              </a:rPr>
              <a:t>(KNN),</a:t>
            </a:r>
            <a:r>
              <a:rPr lang="en-US" sz="1800" dirty="0" err="1">
                <a:effectLst/>
                <a:latin typeface="Times New Roman" panose="02020603050405020304" pitchFamily="18" charset="0"/>
                <a:ea typeface="SimSun" panose="02010600030101010101" pitchFamily="2" charset="-122"/>
              </a:rPr>
              <a:t>LinearRegression</a:t>
            </a:r>
            <a:r>
              <a:rPr lang="en-US" sz="1800" dirty="0">
                <a:effectLst/>
                <a:latin typeface="Times New Roman" panose="02020603050405020304" pitchFamily="18" charset="0"/>
                <a:ea typeface="SimSun" panose="02010600030101010101" pitchFamily="2" charset="-122"/>
              </a:rPr>
              <a:t>(LR),</a:t>
            </a:r>
            <a:r>
              <a:rPr lang="en-US" sz="1800" dirty="0" err="1">
                <a:effectLst/>
                <a:latin typeface="Times New Roman" panose="02020603050405020304" pitchFamily="18" charset="0"/>
                <a:ea typeface="SimSun" panose="02010600030101010101" pitchFamily="2" charset="-122"/>
              </a:rPr>
              <a:t>MultiNomialNavieBayes</a:t>
            </a:r>
            <a:r>
              <a:rPr lang="en-US" sz="1800" dirty="0">
                <a:effectLst/>
                <a:latin typeface="Times New Roman" panose="02020603050405020304" pitchFamily="18" charset="0"/>
                <a:ea typeface="SimSun" panose="02010600030101010101" pitchFamily="2" charset="-122"/>
              </a:rPr>
              <a:t>(MNB),</a:t>
            </a:r>
            <a:r>
              <a:rPr lang="en-US" sz="1800" dirty="0" err="1">
                <a:effectLst/>
                <a:latin typeface="Times New Roman" panose="02020603050405020304" pitchFamily="18" charset="0"/>
                <a:ea typeface="SimSun" panose="02010600030101010101" pitchFamily="2" charset="-122"/>
              </a:rPr>
              <a:t>RandomForestClassifier</a:t>
            </a:r>
            <a:r>
              <a:rPr lang="en-US" sz="1800" dirty="0">
                <a:effectLst/>
                <a:latin typeface="Times New Roman" panose="02020603050405020304" pitchFamily="18" charset="0"/>
                <a:ea typeface="SimSun" panose="02010600030101010101" pitchFamily="2" charset="-122"/>
              </a:rPr>
              <a:t>(RFC),Support Vector Classifier(SVC)  and then click on the button predict attack type.so the values given by the user will be taken as the input of the models and at the back end the machine </a:t>
            </a:r>
            <a:r>
              <a:rPr lang="en-US" sz="1800" dirty="0" err="1">
                <a:effectLst/>
                <a:latin typeface="Times New Roman" panose="02020603050405020304" pitchFamily="18" charset="0"/>
                <a:ea typeface="SimSun" panose="02010600030101010101" pitchFamily="2" charset="-122"/>
              </a:rPr>
              <a:t>learing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algoirthms</a:t>
            </a:r>
            <a:r>
              <a:rPr lang="en-US" sz="1800" dirty="0">
                <a:effectLst/>
                <a:latin typeface="Times New Roman" panose="02020603050405020304" pitchFamily="18" charset="0"/>
                <a:ea typeface="SimSun" panose="02010600030101010101" pitchFamily="2" charset="-122"/>
              </a:rPr>
              <a:t> processes the input data and then gives the predicted attack type there are various attack types are present in the network.</a:t>
            </a:r>
            <a:endParaRPr lang="en-IN" sz="1800" dirty="0">
              <a:effectLst/>
              <a:latin typeface="Times New Roman" panose="02020603050405020304" pitchFamily="18" charset="0"/>
              <a:ea typeface="SimSun" panose="02010600030101010101" pitchFamily="2" charset="-122"/>
            </a:endParaRPr>
          </a:p>
          <a:p>
            <a:endParaRPr lang="en-IN" dirty="0"/>
          </a:p>
        </p:txBody>
      </p:sp>
    </p:spTree>
    <p:extLst>
      <p:ext uri="{BB962C8B-B14F-4D97-AF65-F5344CB8AC3E}">
        <p14:creationId xmlns:p14="http://schemas.microsoft.com/office/powerpoint/2010/main" val="4069164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039275-B067-9903-BB23-478857E6DF7F}"/>
              </a:ext>
            </a:extLst>
          </p:cNvPr>
          <p:cNvSpPr>
            <a:spLocks noGrp="1"/>
          </p:cNvSpPr>
          <p:nvPr>
            <p:ph idx="1"/>
          </p:nvPr>
        </p:nvSpPr>
        <p:spPr/>
        <p:txBody>
          <a:bodyPr>
            <a:normAutofit/>
          </a:bodyPr>
          <a:lstStyle/>
          <a:p>
            <a:pPr marL="0" marR="0" indent="0" algn="just">
              <a:spcBef>
                <a:spcPts val="0"/>
              </a:spcBef>
              <a:spcAft>
                <a:spcPts val="0"/>
              </a:spcAft>
              <a:buNone/>
            </a:pPr>
            <a:r>
              <a:rPr lang="en-US" sz="1700" b="1" i="1" dirty="0">
                <a:latin typeface="Times New Roman" panose="02020603050405020304" pitchFamily="18" charset="0"/>
              </a:rPr>
              <a:t>F.DL_MODELS</a:t>
            </a:r>
            <a:endParaRPr lang="en-IN" sz="1700" b="1" i="1" dirty="0">
              <a:latin typeface="Times New Roman" panose="02020603050405020304" pitchFamily="18" charset="0"/>
            </a:endParaRPr>
          </a:p>
          <a:p>
            <a:pPr marL="0" indent="0">
              <a:buNone/>
            </a:pPr>
            <a:r>
              <a:rPr lang="en-US" sz="1800" dirty="0">
                <a:effectLst/>
                <a:latin typeface="Times New Roman" panose="02020603050405020304" pitchFamily="18" charset="0"/>
                <a:ea typeface="SimSun" panose="02010600030101010101" pitchFamily="2" charset="-122"/>
              </a:rPr>
              <a:t>It consists of different features. The input values for the features is given and then we have to click on the select the deep learning algorithm button where different deep learning algorithms or models have been used are convolutional neural networks(CNN),recurrent neural networks(RNN) and Feed forward neural networks(FNN)  and then click on the button predict attack type.so the values given by the user will be taken as the input of the models and at the back end the deep learning algorithms processes the input data and then gives the predicted attack type.</a:t>
            </a:r>
            <a:endParaRPr lang="en-IN" dirty="0"/>
          </a:p>
        </p:txBody>
      </p:sp>
    </p:spTree>
    <p:extLst>
      <p:ext uri="{BB962C8B-B14F-4D97-AF65-F5344CB8AC3E}">
        <p14:creationId xmlns:p14="http://schemas.microsoft.com/office/powerpoint/2010/main" val="1558913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5CB6C0-0483-BBF3-BDA7-141C5BE64179}"/>
              </a:ext>
            </a:extLst>
          </p:cNvPr>
          <p:cNvPicPr>
            <a:picLocks noChangeAspect="1"/>
          </p:cNvPicPr>
          <p:nvPr/>
        </p:nvPicPr>
        <p:blipFill rotWithShape="1">
          <a:blip r:embed="rId2"/>
          <a:srcRect t="11053" r="1410" b="7165"/>
          <a:stretch/>
        </p:blipFill>
        <p:spPr bwMode="auto">
          <a:xfrm>
            <a:off x="637223" y="650240"/>
            <a:ext cx="5458777" cy="2727636"/>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AAD4BB9-06B9-F4DB-919B-BC59CBA24C5B}"/>
              </a:ext>
            </a:extLst>
          </p:cNvPr>
          <p:cNvPicPr>
            <a:picLocks noChangeAspect="1"/>
          </p:cNvPicPr>
          <p:nvPr/>
        </p:nvPicPr>
        <p:blipFill rotWithShape="1">
          <a:blip r:embed="rId3"/>
          <a:srcRect t="11459" r="1398" b="7600"/>
          <a:stretch/>
        </p:blipFill>
        <p:spPr bwMode="auto">
          <a:xfrm>
            <a:off x="637223" y="3480124"/>
            <a:ext cx="5458777" cy="263522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8D9BD90-1EEC-5139-B867-3242FDB9D223}"/>
              </a:ext>
            </a:extLst>
          </p:cNvPr>
          <p:cNvPicPr>
            <a:picLocks noChangeAspect="1"/>
          </p:cNvPicPr>
          <p:nvPr/>
        </p:nvPicPr>
        <p:blipFill rotWithShape="1">
          <a:blip r:embed="rId4"/>
          <a:srcRect l="-1" t="11100" r="1314" b="7068"/>
          <a:stretch/>
        </p:blipFill>
        <p:spPr bwMode="auto">
          <a:xfrm>
            <a:off x="6362803" y="599116"/>
            <a:ext cx="5059894" cy="277876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0155187-D0EE-1613-0BC7-BAF75AA16AEA}"/>
              </a:ext>
            </a:extLst>
          </p:cNvPr>
          <p:cNvPicPr>
            <a:picLocks noChangeAspect="1"/>
          </p:cNvPicPr>
          <p:nvPr/>
        </p:nvPicPr>
        <p:blipFill rotWithShape="1">
          <a:blip r:embed="rId5"/>
          <a:srcRect t="10330" r="1747" b="9853"/>
          <a:stretch/>
        </p:blipFill>
        <p:spPr bwMode="auto">
          <a:xfrm>
            <a:off x="6362803" y="3480124"/>
            <a:ext cx="5046313" cy="26352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0376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84F46B-E44F-F64E-2CDA-B1E1B6E9299B}"/>
              </a:ext>
            </a:extLst>
          </p:cNvPr>
          <p:cNvPicPr>
            <a:picLocks noChangeAspect="1"/>
          </p:cNvPicPr>
          <p:nvPr/>
        </p:nvPicPr>
        <p:blipFill rotWithShape="1">
          <a:blip r:embed="rId2"/>
          <a:srcRect l="-1" t="21848" r="1520" b="9770"/>
          <a:stretch/>
        </p:blipFill>
        <p:spPr bwMode="auto">
          <a:xfrm>
            <a:off x="620712" y="598804"/>
            <a:ext cx="5469964" cy="2830196"/>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31D2719-52EB-4710-4831-8AA5F17F9B1F}"/>
              </a:ext>
            </a:extLst>
          </p:cNvPr>
          <p:cNvPicPr>
            <a:picLocks noChangeAspect="1"/>
          </p:cNvPicPr>
          <p:nvPr/>
        </p:nvPicPr>
        <p:blipFill rotWithShape="1">
          <a:blip r:embed="rId3"/>
          <a:srcRect t="10319" r="1853" b="15067"/>
          <a:stretch/>
        </p:blipFill>
        <p:spPr bwMode="auto">
          <a:xfrm>
            <a:off x="640395" y="3525520"/>
            <a:ext cx="5450281" cy="2686685"/>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81AAF1EE-4D3E-951E-643B-8190A4992BB1}"/>
              </a:ext>
            </a:extLst>
          </p:cNvPr>
          <p:cNvPicPr>
            <a:picLocks noChangeAspect="1"/>
          </p:cNvPicPr>
          <p:nvPr/>
        </p:nvPicPr>
        <p:blipFill rotWithShape="1">
          <a:blip r:embed="rId4"/>
          <a:srcRect t="10731" r="1938" b="8992"/>
          <a:stretch/>
        </p:blipFill>
        <p:spPr bwMode="auto">
          <a:xfrm>
            <a:off x="6223223" y="645794"/>
            <a:ext cx="5339178" cy="2783206"/>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3A32B3A-80DB-AC3D-B6FC-531441484ABA}"/>
              </a:ext>
            </a:extLst>
          </p:cNvPr>
          <p:cNvPicPr>
            <a:picLocks noChangeAspect="1"/>
          </p:cNvPicPr>
          <p:nvPr/>
        </p:nvPicPr>
        <p:blipFill rotWithShape="1">
          <a:blip r:embed="rId5"/>
          <a:srcRect l="1" t="11424" r="2211" b="9553"/>
          <a:stretch/>
        </p:blipFill>
        <p:spPr bwMode="auto">
          <a:xfrm>
            <a:off x="6223224" y="3525520"/>
            <a:ext cx="5328382" cy="26866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2903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11F600-C225-658E-03EB-2E5E61E41893}"/>
              </a:ext>
            </a:extLst>
          </p:cNvPr>
          <p:cNvPicPr>
            <a:picLocks noChangeAspect="1"/>
          </p:cNvPicPr>
          <p:nvPr/>
        </p:nvPicPr>
        <p:blipFill rotWithShape="1">
          <a:blip r:embed="rId2"/>
          <a:srcRect l="1" t="10109" r="1352" b="8851"/>
          <a:stretch/>
        </p:blipFill>
        <p:spPr bwMode="auto">
          <a:xfrm>
            <a:off x="611805" y="626109"/>
            <a:ext cx="5525948" cy="268605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CAD50CD4-03F4-800B-E238-4FA2BB30F68D}"/>
              </a:ext>
            </a:extLst>
          </p:cNvPr>
          <p:cNvPicPr>
            <a:picLocks noChangeAspect="1"/>
          </p:cNvPicPr>
          <p:nvPr/>
        </p:nvPicPr>
        <p:blipFill rotWithShape="1">
          <a:blip r:embed="rId3"/>
          <a:srcRect t="8888" r="2142" b="7282"/>
          <a:stretch/>
        </p:blipFill>
        <p:spPr bwMode="auto">
          <a:xfrm>
            <a:off x="597534" y="3545839"/>
            <a:ext cx="5498466" cy="2686051"/>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7E20C922-810F-A29A-E615-152DA7B777F3}"/>
              </a:ext>
            </a:extLst>
          </p:cNvPr>
          <p:cNvPicPr>
            <a:picLocks noChangeAspect="1"/>
          </p:cNvPicPr>
          <p:nvPr/>
        </p:nvPicPr>
        <p:blipFill rotWithShape="1">
          <a:blip r:embed="rId4"/>
          <a:srcRect t="9433" r="1586" b="7159"/>
          <a:stretch/>
        </p:blipFill>
        <p:spPr bwMode="auto">
          <a:xfrm>
            <a:off x="6380798" y="626109"/>
            <a:ext cx="5199398" cy="261008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D34C0A1-B542-D227-AFB6-E48870B11626}"/>
              </a:ext>
            </a:extLst>
          </p:cNvPr>
          <p:cNvPicPr>
            <a:picLocks noChangeAspect="1"/>
          </p:cNvPicPr>
          <p:nvPr/>
        </p:nvPicPr>
        <p:blipFill rotWithShape="1">
          <a:blip r:embed="rId5"/>
          <a:srcRect t="10661" r="2474" b="7299"/>
          <a:stretch/>
        </p:blipFill>
        <p:spPr bwMode="auto">
          <a:xfrm>
            <a:off x="6380799" y="3621805"/>
            <a:ext cx="5150801" cy="26100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303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9CBC6-E5FA-A653-ADEC-29A87A5BBF63}"/>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9CE9CE85-5806-663C-228C-9ECBEABCACB8}"/>
              </a:ext>
            </a:extLst>
          </p:cNvPr>
          <p:cNvSpPr>
            <a:spLocks noGrp="1"/>
          </p:cNvSpPr>
          <p:nvPr>
            <p:ph idx="1"/>
          </p:nvPr>
        </p:nvSpPr>
        <p:spPr>
          <a:xfrm>
            <a:off x="990601" y="2458321"/>
            <a:ext cx="9601196" cy="3417547"/>
          </a:xfrm>
        </p:spPr>
        <p:txBody>
          <a:bodyPr>
            <a:normAutofit/>
          </a:bodyPr>
          <a:lstStyle/>
          <a:p>
            <a:pPr algn="just">
              <a:lnSpc>
                <a:spcPct val="120000"/>
              </a:lnSpc>
            </a:pPr>
            <a:r>
              <a:rPr lang="en-US" sz="1400" dirty="0">
                <a:solidFill>
                  <a:schemeClr val="tx1"/>
                </a:solidFill>
                <a:latin typeface="Times New Roman" panose="02020603050405020304" pitchFamily="18" charset="0"/>
                <a:cs typeface="Times New Roman" panose="02020603050405020304" pitchFamily="18" charset="0"/>
              </a:rPr>
              <a:t>Network intrusion detection technology plays an important role in maintaining network security, the main work is to continuously detect the current network status, through the detection of abnormal behavior in the network state, timely warning to alert network managers. </a:t>
            </a:r>
          </a:p>
          <a:p>
            <a:pPr algn="just">
              <a:lnSpc>
                <a:spcPct val="120000"/>
              </a:lnSpc>
            </a:pPr>
            <a:r>
              <a:rPr lang="en-US" sz="1400" dirty="0">
                <a:solidFill>
                  <a:schemeClr val="tx1"/>
                </a:solidFill>
                <a:latin typeface="Times New Roman" panose="02020603050405020304" pitchFamily="18" charset="0"/>
                <a:cs typeface="Times New Roman" panose="02020603050405020304" pitchFamily="18" charset="0"/>
              </a:rPr>
              <a:t>The timeliness and accuracy of the intrusion detection system (IDS) is critical to the availability and reliability of the current network. In response to the problems of high false alarm rate, low detection efficiency and limited functions commonly found in IDS.</a:t>
            </a:r>
          </a:p>
          <a:p>
            <a:pPr algn="just">
              <a:lnSpc>
                <a:spcPct val="120000"/>
              </a:lnSpc>
            </a:pPr>
            <a:r>
              <a:rPr lang="en-US" sz="1400" dirty="0">
                <a:solidFill>
                  <a:schemeClr val="tx1"/>
                </a:solidFill>
                <a:latin typeface="Times New Roman" panose="02020603050405020304" pitchFamily="18" charset="0"/>
                <a:cs typeface="Times New Roman" panose="02020603050405020304" pitchFamily="18" charset="0"/>
              </a:rPr>
              <a:t>With the growing reliance on networked systems and the increasing sophistication of cyber threats, the need for robust network intrusion detection systems (NIDS) has become paramount. </a:t>
            </a:r>
          </a:p>
          <a:p>
            <a:pPr algn="just">
              <a:lnSpc>
                <a:spcPct val="120000"/>
              </a:lnSpc>
            </a:pPr>
            <a:r>
              <a:rPr lang="en-US" sz="1400" dirty="0">
                <a:solidFill>
                  <a:schemeClr val="tx1"/>
                </a:solidFill>
                <a:latin typeface="Times New Roman" panose="02020603050405020304" pitchFamily="18" charset="0"/>
                <a:cs typeface="Times New Roman" panose="02020603050405020304" pitchFamily="18" charset="0"/>
              </a:rPr>
              <a:t>We are going to implement  a Network Intrusion Detection System that leverages both traditional machine learning and deep learning algorithms to enhance network security.collecting and preprocessing network traffic data, which serves as the foundation for training and testing the intrusion detection models.</a:t>
            </a:r>
            <a:endParaRPr lang="en-IN" sz="1400" dirty="0">
              <a:solidFill>
                <a:schemeClr val="tx1"/>
              </a:solidFill>
              <a:latin typeface="Times New Roman" panose="02020603050405020304" pitchFamily="18" charset="0"/>
              <a:cs typeface="Times New Roman" panose="02020603050405020304" pitchFamily="18" charset="0"/>
            </a:endParaRPr>
          </a:p>
          <a:p>
            <a:pPr algn="just"/>
            <a:endParaRPr lang="en-IN"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867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359C-7099-500E-ECFF-66E1BD01960D}"/>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308EA71-5909-B022-A2D1-E07B81E19322}"/>
              </a:ext>
            </a:extLst>
          </p:cNvPr>
          <p:cNvSpPr>
            <a:spLocks noGrp="1"/>
          </p:cNvSpPr>
          <p:nvPr>
            <p:ph idx="1"/>
          </p:nvPr>
        </p:nvSpPr>
        <p:spPr>
          <a:xfrm>
            <a:off x="1295401" y="2285999"/>
            <a:ext cx="9601196" cy="4185921"/>
          </a:xfrm>
        </p:spPr>
        <p:txBody>
          <a:bodyPr>
            <a:normAutofit/>
          </a:bodyPr>
          <a:lstStyle/>
          <a:p>
            <a:pPr marL="0" marR="0" indent="0" algn="just">
              <a:lnSpc>
                <a:spcPct val="150000"/>
              </a:lnSpc>
              <a:spcBef>
                <a:spcPts val="0"/>
              </a:spcBef>
              <a:spcAft>
                <a:spcPts val="0"/>
              </a:spcAft>
              <a:buNone/>
            </a:pPr>
            <a:r>
              <a:rPr lang="en-US" sz="1400" dirty="0">
                <a:latin typeface="Times New Roman" panose="02020603050405020304" pitchFamily="18" charset="0"/>
                <a:ea typeface="SimSun" panose="02010600030101010101" pitchFamily="2" charset="-122"/>
              </a:rPr>
              <a:t>N</a:t>
            </a:r>
            <a:r>
              <a:rPr lang="en-US" sz="1400">
                <a:effectLst/>
                <a:latin typeface="Times New Roman" panose="02020603050405020304" pitchFamily="18" charset="0"/>
                <a:ea typeface="SimSun" panose="02010600030101010101" pitchFamily="2" charset="-122"/>
              </a:rPr>
              <a:t>etwork </a:t>
            </a:r>
            <a:r>
              <a:rPr lang="en-US" sz="1400" dirty="0">
                <a:effectLst/>
                <a:latin typeface="Times New Roman" panose="02020603050405020304" pitchFamily="18" charset="0"/>
                <a:ea typeface="SimSun" panose="02010600030101010101" pitchFamily="2" charset="-122"/>
              </a:rPr>
              <a:t>intrusion detection system  using the  machine learning and deep learning algorithms offers promising solutions to bolster cybersecurity measures. Through the utilization of various algorithms, like  decision trees, random forests, support vector machines, and neural networks, this project aims to enhance the accuracy and efficiency of detecting anomalous activities within </a:t>
            </a:r>
            <a:r>
              <a:rPr lang="en-US" sz="1400" dirty="0" err="1">
                <a:effectLst/>
                <a:latin typeface="Times New Roman" panose="02020603050405020304" pitchFamily="18" charset="0"/>
                <a:ea typeface="SimSun" panose="02010600030101010101" pitchFamily="2" charset="-122"/>
              </a:rPr>
              <a:t>networks.By</a:t>
            </a:r>
            <a:r>
              <a:rPr lang="en-US" sz="1400" dirty="0">
                <a:effectLst/>
                <a:latin typeface="Times New Roman" panose="02020603050405020304" pitchFamily="18" charset="0"/>
                <a:ea typeface="SimSun" panose="02010600030101010101" pitchFamily="2" charset="-122"/>
              </a:rPr>
              <a:t> leveraging machine learning models, the system can learn patterns from network data and distinguish between normal and malicious behavior, thereby fortifying preemptive measures against potential cyber threats. Deep learning algorithms, particularly neural networks, exhibit the capacity to analyze intricate network data, uncover hidden patterns, and adapt to evolving threats in real-</a:t>
            </a:r>
            <a:r>
              <a:rPr lang="en-US" sz="1400" dirty="0" err="1">
                <a:effectLst/>
                <a:latin typeface="Times New Roman" panose="02020603050405020304" pitchFamily="18" charset="0"/>
                <a:ea typeface="SimSun" panose="02010600030101010101" pitchFamily="2" charset="-122"/>
              </a:rPr>
              <a:t>time.This</a:t>
            </a:r>
            <a:r>
              <a:rPr lang="en-US" sz="1400" dirty="0">
                <a:effectLst/>
                <a:latin typeface="Times New Roman" panose="02020603050405020304" pitchFamily="18" charset="0"/>
                <a:ea typeface="SimSun" panose="02010600030101010101" pitchFamily="2" charset="-122"/>
              </a:rPr>
              <a:t> project's potential lies in its ability to continuously improve its detection capabilities through iterative learning, enabling the system to stay updated and resilient against emerging intrusion techniques. Furthermore, the integration of machine learning and deep learning techniques allows for a more comprehensive and sophisticated approach to identifying various types of network intrusions, including intrusion attempts, malware attacks, and unauthorized </a:t>
            </a:r>
            <a:r>
              <a:rPr lang="en-US" sz="1400" dirty="0" err="1">
                <a:effectLst/>
                <a:latin typeface="Times New Roman" panose="02020603050405020304" pitchFamily="18" charset="0"/>
                <a:ea typeface="SimSun" panose="02010600030101010101" pitchFamily="2" charset="-122"/>
              </a:rPr>
              <a:t>access.In</a:t>
            </a:r>
            <a:r>
              <a:rPr lang="en-US" sz="1400" dirty="0">
                <a:effectLst/>
                <a:latin typeface="Times New Roman" panose="02020603050405020304" pitchFamily="18" charset="0"/>
                <a:ea typeface="SimSun" panose="02010600030101010101" pitchFamily="2" charset="-122"/>
              </a:rPr>
              <a:t> conclusion, the integration of the machine learning algorithms and the  deep learning algorithms in a network intrusion detection system presents a powerful framework to proactively safeguard networks against cyber threats</a:t>
            </a:r>
            <a:endParaRPr lang="en-IN" sz="14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8598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023AE-C931-D77E-8D66-7064BF88D773}"/>
              </a:ext>
            </a:extLst>
          </p:cNvPr>
          <p:cNvSpPr>
            <a:spLocks noGrp="1"/>
          </p:cNvSpPr>
          <p:nvPr>
            <p:ph type="title"/>
          </p:nvPr>
        </p:nvSpPr>
        <p:spPr>
          <a:xfrm>
            <a:off x="1112522" y="955836"/>
            <a:ext cx="9601196" cy="1303867"/>
          </a:xfrm>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75A6C3AA-BB1F-8B14-012B-9B62320C5097}"/>
              </a:ext>
            </a:extLst>
          </p:cNvPr>
          <p:cNvSpPr>
            <a:spLocks noGrp="1"/>
          </p:cNvSpPr>
          <p:nvPr>
            <p:ph idx="1"/>
          </p:nvPr>
        </p:nvSpPr>
        <p:spPr>
          <a:xfrm>
            <a:off x="1112522" y="2529840"/>
            <a:ext cx="9601196" cy="4328160"/>
          </a:xfrm>
        </p:spPr>
        <p:txBody>
          <a:bodyPr>
            <a:normAutofit fontScale="25000" lnSpcReduction="20000"/>
          </a:bodyPr>
          <a:lstStyle/>
          <a:p>
            <a:pPr>
              <a:lnSpc>
                <a:spcPct val="170000"/>
              </a:lnSpc>
            </a:pPr>
            <a:r>
              <a:rPr lang="en-US" sz="5600" dirty="0">
                <a:latin typeface="Times New Roman" panose="02020603050405020304" pitchFamily="18" charset="0"/>
                <a:cs typeface="Times New Roman" panose="02020603050405020304" pitchFamily="18" charset="0"/>
              </a:rPr>
              <a:t>The objective of a project on a Network Intrusion Detection System (NIDS) using machine learning and deep learning algorithms is to develop a system that can effectively detect the attack type</a:t>
            </a:r>
          </a:p>
          <a:p>
            <a:pPr>
              <a:lnSpc>
                <a:spcPct val="170000"/>
              </a:lnSpc>
            </a:pPr>
            <a:r>
              <a:rPr lang="en-US" sz="5600" dirty="0">
                <a:latin typeface="Times New Roman" panose="02020603050405020304" pitchFamily="18" charset="0"/>
                <a:cs typeface="Times New Roman" panose="02020603050405020304" pitchFamily="18" charset="0"/>
              </a:rPr>
              <a:t>Use machine learning and deep learning algorithms to identify abnormal patterns and behaviors in network traffic.Identification of Intrusions: Detect and classify different types of network intrusions, such as malware attacks, 'apache2', 'back', 'buffer_overflow', 'ftp_write’ and other malicious attacks.</a:t>
            </a:r>
          </a:p>
          <a:p>
            <a:pPr>
              <a:lnSpc>
                <a:spcPct val="150000"/>
              </a:lnSpc>
            </a:pPr>
            <a:r>
              <a:rPr lang="en-US" sz="5600" dirty="0">
                <a:latin typeface="Times New Roman" panose="02020603050405020304" pitchFamily="18" charset="0"/>
                <a:cs typeface="Times New Roman" panose="02020603050405020304" pitchFamily="18" charset="0"/>
              </a:rPr>
              <a:t>We are going to implement the machine learning algorithms such as DecisionTreeClassifier,KNeighborsClassifier,LogisticRegression,MultinomialNB,RandomForestClassifier,SupportVectorMachines and deeplearing algorithms such as CNN,FNN,RNN to predict the attack type and compare their accuracies</a:t>
            </a:r>
          </a:p>
          <a:p>
            <a:pPr>
              <a:lnSpc>
                <a:spcPct val="150000"/>
              </a:lnSpc>
            </a:pPr>
            <a:r>
              <a:rPr lang="en-US" sz="5600" dirty="0">
                <a:latin typeface="Times New Roman" panose="02020603050405020304" pitchFamily="18" charset="0"/>
                <a:cs typeface="Times New Roman" panose="02020603050405020304" pitchFamily="18" charset="0"/>
              </a:rPr>
              <a:t>the final attack type is considered from the algorithm which gives the highest accuracy</a:t>
            </a:r>
          </a:p>
          <a:p>
            <a:pPr>
              <a:lnSpc>
                <a:spcPct val="170000"/>
              </a:lnSpc>
            </a:pPr>
            <a:endParaRPr lang="en-US" sz="80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350776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06F7-9B1A-672C-D991-A8C043D41BDA}"/>
              </a:ext>
            </a:extLst>
          </p:cNvPr>
          <p:cNvSpPr>
            <a:spLocks noGrp="1"/>
          </p:cNvSpPr>
          <p:nvPr>
            <p:ph type="title"/>
          </p:nvPr>
        </p:nvSpPr>
        <p:spPr>
          <a:xfrm>
            <a:off x="1295399" y="330201"/>
            <a:ext cx="9601196" cy="1303867"/>
          </a:xfrm>
        </p:spPr>
        <p:txBody>
          <a:bodyPr/>
          <a:lstStyle/>
          <a:p>
            <a:r>
              <a:rPr lang="en-US" dirty="0"/>
              <a:t>Literature Survey</a:t>
            </a:r>
            <a:endParaRPr lang="en-IN" dirty="0"/>
          </a:p>
        </p:txBody>
      </p:sp>
      <p:graphicFrame>
        <p:nvGraphicFramePr>
          <p:cNvPr id="7" name="Content Placeholder 6">
            <a:extLst>
              <a:ext uri="{FF2B5EF4-FFF2-40B4-BE49-F238E27FC236}">
                <a16:creationId xmlns:a16="http://schemas.microsoft.com/office/drawing/2014/main" id="{52673743-0A9E-E951-7794-5AF486DCE414}"/>
              </a:ext>
            </a:extLst>
          </p:cNvPr>
          <p:cNvGraphicFramePr>
            <a:graphicFrameLocks noGrp="1"/>
          </p:cNvGraphicFramePr>
          <p:nvPr>
            <p:ph idx="1"/>
            <p:extLst>
              <p:ext uri="{D42A27DB-BD31-4B8C-83A1-F6EECF244321}">
                <p14:modId xmlns:p14="http://schemas.microsoft.com/office/powerpoint/2010/main" val="4133605846"/>
              </p:ext>
            </p:extLst>
          </p:nvPr>
        </p:nvGraphicFramePr>
        <p:xfrm>
          <a:off x="629921" y="1308948"/>
          <a:ext cx="10972800" cy="494114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1689527598"/>
                    </a:ext>
                  </a:extLst>
                </a:gridCol>
                <a:gridCol w="2194560">
                  <a:extLst>
                    <a:ext uri="{9D8B030D-6E8A-4147-A177-3AD203B41FA5}">
                      <a16:colId xmlns:a16="http://schemas.microsoft.com/office/drawing/2014/main" val="2123807018"/>
                    </a:ext>
                  </a:extLst>
                </a:gridCol>
                <a:gridCol w="2194560">
                  <a:extLst>
                    <a:ext uri="{9D8B030D-6E8A-4147-A177-3AD203B41FA5}">
                      <a16:colId xmlns:a16="http://schemas.microsoft.com/office/drawing/2014/main" val="432874221"/>
                    </a:ext>
                  </a:extLst>
                </a:gridCol>
                <a:gridCol w="2194560">
                  <a:extLst>
                    <a:ext uri="{9D8B030D-6E8A-4147-A177-3AD203B41FA5}">
                      <a16:colId xmlns:a16="http://schemas.microsoft.com/office/drawing/2014/main" val="2979353899"/>
                    </a:ext>
                  </a:extLst>
                </a:gridCol>
                <a:gridCol w="2194560">
                  <a:extLst>
                    <a:ext uri="{9D8B030D-6E8A-4147-A177-3AD203B41FA5}">
                      <a16:colId xmlns:a16="http://schemas.microsoft.com/office/drawing/2014/main" val="2157170396"/>
                    </a:ext>
                  </a:extLst>
                </a:gridCol>
              </a:tblGrid>
              <a:tr h="826340">
                <a:tc>
                  <a:txBody>
                    <a:bodyPr/>
                    <a:lstStyle/>
                    <a:p>
                      <a:pPr fontAlgn="b"/>
                      <a:r>
                        <a:rPr lang="en-IN" b="1" dirty="0">
                          <a:solidFill>
                            <a:schemeClr val="tx1"/>
                          </a:solidFill>
                          <a:effectLst/>
                        </a:rPr>
                        <a:t>Year</a:t>
                      </a:r>
                    </a:p>
                  </a:txBody>
                  <a:tcPr anchor="b"/>
                </a:tc>
                <a:tc>
                  <a:txBody>
                    <a:bodyPr/>
                    <a:lstStyle/>
                    <a:p>
                      <a:pPr fontAlgn="b"/>
                      <a:r>
                        <a:rPr lang="en-IN" b="1">
                          <a:solidFill>
                            <a:schemeClr val="tx1"/>
                          </a:solidFill>
                          <a:effectLst/>
                        </a:rPr>
                        <a:t>Author(s)</a:t>
                      </a:r>
                    </a:p>
                  </a:txBody>
                  <a:tcPr anchor="b"/>
                </a:tc>
                <a:tc>
                  <a:txBody>
                    <a:bodyPr/>
                    <a:lstStyle/>
                    <a:p>
                      <a:pPr fontAlgn="b"/>
                      <a:r>
                        <a:rPr lang="en-IN" b="1">
                          <a:solidFill>
                            <a:schemeClr val="tx1"/>
                          </a:solidFill>
                          <a:effectLst/>
                        </a:rPr>
                        <a:t>Title</a:t>
                      </a:r>
                    </a:p>
                  </a:txBody>
                  <a:tcPr anchor="b"/>
                </a:tc>
                <a:tc>
                  <a:txBody>
                    <a:bodyPr/>
                    <a:lstStyle/>
                    <a:p>
                      <a:pPr fontAlgn="b"/>
                      <a:r>
                        <a:rPr lang="en-IN" b="1">
                          <a:solidFill>
                            <a:schemeClr val="tx1"/>
                          </a:solidFill>
                          <a:effectLst/>
                        </a:rPr>
                        <a:t>Methodology</a:t>
                      </a:r>
                    </a:p>
                  </a:txBody>
                  <a:tcPr anchor="b"/>
                </a:tc>
                <a:tc>
                  <a:txBody>
                    <a:bodyPr/>
                    <a:lstStyle/>
                    <a:p>
                      <a:pPr fontAlgn="b"/>
                      <a:r>
                        <a:rPr lang="en-IN" b="1" dirty="0">
                          <a:solidFill>
                            <a:schemeClr val="tx1"/>
                          </a:solidFill>
                          <a:effectLst/>
                        </a:rPr>
                        <a:t>Key Findings and Contributions</a:t>
                      </a:r>
                    </a:p>
                  </a:txBody>
                  <a:tcPr anchor="b"/>
                </a:tc>
                <a:extLst>
                  <a:ext uri="{0D108BD9-81ED-4DB2-BD59-A6C34878D82A}">
                    <a16:rowId xmlns:a16="http://schemas.microsoft.com/office/drawing/2014/main" val="1548790870"/>
                  </a:ext>
                </a:extLst>
              </a:tr>
              <a:tr h="1062438">
                <a:tc>
                  <a:txBody>
                    <a:bodyPr/>
                    <a:lstStyle/>
                    <a:p>
                      <a:pPr fontAlgn="base"/>
                      <a:r>
                        <a:rPr lang="en-IN" sz="1400" dirty="0">
                          <a:effectLst/>
                          <a:latin typeface="Times New Roman" panose="02020603050405020304" pitchFamily="18" charset="0"/>
                          <a:cs typeface="Times New Roman" panose="02020603050405020304" pitchFamily="18" charset="0"/>
                        </a:rPr>
                        <a:t>2016</a:t>
                      </a:r>
                    </a:p>
                  </a:txBody>
                  <a:tcPr anchor="ctr"/>
                </a:tc>
                <a:tc>
                  <a:txBody>
                    <a:bodyPr/>
                    <a:lstStyle/>
                    <a:p>
                      <a:pPr fontAlgn="base"/>
                      <a:r>
                        <a:rPr lang="en-IN" sz="1400">
                          <a:effectLst/>
                          <a:latin typeface="Times New Roman" panose="02020603050405020304" pitchFamily="18" charset="0"/>
                          <a:cs typeface="Times New Roman" panose="02020603050405020304" pitchFamily="18" charset="0"/>
                        </a:rPr>
                        <a:t>K. Revathi, Dr. M. Ramakrishnan</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A Survey of Network Intrusion Detection Techniques</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Survey of Network Intrusion Detection Techniques</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Provides an overview of various network intrusion detection techniques and their strengths and weaknesses.</a:t>
                      </a:r>
                    </a:p>
                  </a:txBody>
                  <a:tcPr anchor="ctr"/>
                </a:tc>
                <a:extLst>
                  <a:ext uri="{0D108BD9-81ED-4DB2-BD59-A6C34878D82A}">
                    <a16:rowId xmlns:a16="http://schemas.microsoft.com/office/drawing/2014/main" val="1268703835"/>
                  </a:ext>
                </a:extLst>
              </a:tr>
              <a:tr h="1258150">
                <a:tc>
                  <a:txBody>
                    <a:bodyPr/>
                    <a:lstStyle/>
                    <a:p>
                      <a:pPr fontAlgn="base"/>
                      <a:r>
                        <a:rPr lang="en-IN" sz="1400" dirty="0">
                          <a:effectLst/>
                          <a:latin typeface="Times New Roman" panose="02020603050405020304" pitchFamily="18" charset="0"/>
                          <a:cs typeface="Times New Roman" panose="02020603050405020304" pitchFamily="18" charset="0"/>
                        </a:rPr>
                        <a:t>2019</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S. Ma, L. He, J. Ding, and X. Wang</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Anomaly-Based Intrusion Detection System Using Autoencoders</a:t>
                      </a:r>
                    </a:p>
                  </a:txBody>
                  <a:tcPr anchor="ctr"/>
                </a:tc>
                <a:tc>
                  <a:txBody>
                    <a:bodyPr/>
                    <a:lstStyle/>
                    <a:p>
                      <a:pPr fontAlgn="base"/>
                      <a:r>
                        <a:rPr lang="en-IN" sz="1400" dirty="0">
                          <a:effectLst/>
                          <a:latin typeface="Times New Roman" panose="02020603050405020304" pitchFamily="18" charset="0"/>
                          <a:cs typeface="Times New Roman" panose="02020603050405020304" pitchFamily="18" charset="0"/>
                        </a:rPr>
                        <a:t>Autoencoders for Anomaly Detection</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Demonstrates the effectiveness of autoencoders for identifying network anomalies in intrusion detection.</a:t>
                      </a:r>
                    </a:p>
                  </a:txBody>
                  <a:tcPr anchor="ctr"/>
                </a:tc>
                <a:extLst>
                  <a:ext uri="{0D108BD9-81ED-4DB2-BD59-A6C34878D82A}">
                    <a16:rowId xmlns:a16="http://schemas.microsoft.com/office/drawing/2014/main" val="2161086530"/>
                  </a:ext>
                </a:extLst>
              </a:tr>
              <a:tr h="1453863">
                <a:tc>
                  <a:txBody>
                    <a:bodyPr/>
                    <a:lstStyle/>
                    <a:p>
                      <a:pPr fontAlgn="base"/>
                      <a:r>
                        <a:rPr lang="en-IN" sz="1400" dirty="0">
                          <a:effectLst/>
                          <a:latin typeface="Times New Roman" panose="02020603050405020304" pitchFamily="18" charset="0"/>
                          <a:cs typeface="Times New Roman" panose="02020603050405020304" pitchFamily="18" charset="0"/>
                        </a:rPr>
                        <a:t>2021</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R. K. Gupta, A. K. Bhattacharjee, and A. K. Mehta</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Deep Learning for Network Intrusion Detection: A Review</a:t>
                      </a:r>
                    </a:p>
                  </a:txBody>
                  <a:tcPr anchor="ctr"/>
                </a:tc>
                <a:tc>
                  <a:txBody>
                    <a:bodyPr/>
                    <a:lstStyle/>
                    <a:p>
                      <a:pPr fontAlgn="base"/>
                      <a:r>
                        <a:rPr lang="en-IN" sz="1400">
                          <a:effectLst/>
                          <a:latin typeface="Times New Roman" panose="02020603050405020304" pitchFamily="18" charset="0"/>
                          <a:cs typeface="Times New Roman" panose="02020603050405020304" pitchFamily="18" charset="0"/>
                        </a:rPr>
                        <a:t>Deep Learning Techniques (CNN, LSTM, etc.)</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Provides a comprehensive review of deep learning methods for network intrusion detection, emphasizing their potential in handling complex attacks.</a:t>
                      </a:r>
                    </a:p>
                  </a:txBody>
                  <a:tcPr anchor="ctr"/>
                </a:tc>
                <a:extLst>
                  <a:ext uri="{0D108BD9-81ED-4DB2-BD59-A6C34878D82A}">
                    <a16:rowId xmlns:a16="http://schemas.microsoft.com/office/drawing/2014/main" val="1240208271"/>
                  </a:ext>
                </a:extLst>
              </a:tr>
            </a:tbl>
          </a:graphicData>
        </a:graphic>
      </p:graphicFrame>
    </p:spTree>
    <p:extLst>
      <p:ext uri="{BB962C8B-B14F-4D97-AF65-F5344CB8AC3E}">
        <p14:creationId xmlns:p14="http://schemas.microsoft.com/office/powerpoint/2010/main" val="338512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47BDCF2-F579-D7E3-C61C-B95F18932264}"/>
              </a:ext>
            </a:extLst>
          </p:cNvPr>
          <p:cNvGraphicFramePr>
            <a:graphicFrameLocks noGrp="1"/>
          </p:cNvGraphicFramePr>
          <p:nvPr>
            <p:ph idx="1"/>
            <p:extLst>
              <p:ext uri="{D42A27DB-BD31-4B8C-83A1-F6EECF244321}">
                <p14:modId xmlns:p14="http://schemas.microsoft.com/office/powerpoint/2010/main" val="3230122233"/>
              </p:ext>
            </p:extLst>
          </p:nvPr>
        </p:nvGraphicFramePr>
        <p:xfrm>
          <a:off x="782320" y="726440"/>
          <a:ext cx="10779760" cy="5452297"/>
        </p:xfrm>
        <a:graphic>
          <a:graphicData uri="http://schemas.openxmlformats.org/drawingml/2006/table">
            <a:tbl>
              <a:tblPr firstRow="1" bandRow="1">
                <a:tableStyleId>{5C22544A-7EE6-4342-B048-85BDC9FD1C3A}</a:tableStyleId>
              </a:tblPr>
              <a:tblGrid>
                <a:gridCol w="2155952">
                  <a:extLst>
                    <a:ext uri="{9D8B030D-6E8A-4147-A177-3AD203B41FA5}">
                      <a16:colId xmlns:a16="http://schemas.microsoft.com/office/drawing/2014/main" val="3229608667"/>
                    </a:ext>
                  </a:extLst>
                </a:gridCol>
                <a:gridCol w="2155952">
                  <a:extLst>
                    <a:ext uri="{9D8B030D-6E8A-4147-A177-3AD203B41FA5}">
                      <a16:colId xmlns:a16="http://schemas.microsoft.com/office/drawing/2014/main" val="3267532900"/>
                    </a:ext>
                  </a:extLst>
                </a:gridCol>
                <a:gridCol w="2155952">
                  <a:extLst>
                    <a:ext uri="{9D8B030D-6E8A-4147-A177-3AD203B41FA5}">
                      <a16:colId xmlns:a16="http://schemas.microsoft.com/office/drawing/2014/main" val="3821090685"/>
                    </a:ext>
                  </a:extLst>
                </a:gridCol>
                <a:gridCol w="2155952">
                  <a:extLst>
                    <a:ext uri="{9D8B030D-6E8A-4147-A177-3AD203B41FA5}">
                      <a16:colId xmlns:a16="http://schemas.microsoft.com/office/drawing/2014/main" val="2255552390"/>
                    </a:ext>
                  </a:extLst>
                </a:gridCol>
                <a:gridCol w="2155952">
                  <a:extLst>
                    <a:ext uri="{9D8B030D-6E8A-4147-A177-3AD203B41FA5}">
                      <a16:colId xmlns:a16="http://schemas.microsoft.com/office/drawing/2014/main" val="2922059730"/>
                    </a:ext>
                  </a:extLst>
                </a:gridCol>
              </a:tblGrid>
              <a:tr h="547184">
                <a:tc>
                  <a:txBody>
                    <a:bodyPr/>
                    <a:lstStyle/>
                    <a:p>
                      <a:pPr fontAlgn="b"/>
                      <a:r>
                        <a:rPr lang="en-IN" b="1" dirty="0">
                          <a:solidFill>
                            <a:schemeClr val="tx1"/>
                          </a:solidFill>
                          <a:effectLst/>
                        </a:rPr>
                        <a:t>Year</a:t>
                      </a:r>
                    </a:p>
                  </a:txBody>
                  <a:tcPr anchor="b"/>
                </a:tc>
                <a:tc>
                  <a:txBody>
                    <a:bodyPr/>
                    <a:lstStyle/>
                    <a:p>
                      <a:pPr fontAlgn="b"/>
                      <a:r>
                        <a:rPr lang="en-IN" b="1">
                          <a:solidFill>
                            <a:schemeClr val="tx1"/>
                          </a:solidFill>
                          <a:effectLst/>
                        </a:rPr>
                        <a:t>Author(s)</a:t>
                      </a:r>
                    </a:p>
                  </a:txBody>
                  <a:tcPr anchor="b"/>
                </a:tc>
                <a:tc>
                  <a:txBody>
                    <a:bodyPr/>
                    <a:lstStyle/>
                    <a:p>
                      <a:pPr fontAlgn="b"/>
                      <a:r>
                        <a:rPr lang="en-IN" b="1">
                          <a:solidFill>
                            <a:schemeClr val="tx1"/>
                          </a:solidFill>
                          <a:effectLst/>
                        </a:rPr>
                        <a:t>Title</a:t>
                      </a:r>
                    </a:p>
                  </a:txBody>
                  <a:tcPr anchor="b"/>
                </a:tc>
                <a:tc>
                  <a:txBody>
                    <a:bodyPr/>
                    <a:lstStyle/>
                    <a:p>
                      <a:pPr fontAlgn="b"/>
                      <a:r>
                        <a:rPr lang="en-IN" b="1">
                          <a:solidFill>
                            <a:schemeClr val="tx1"/>
                          </a:solidFill>
                          <a:effectLst/>
                        </a:rPr>
                        <a:t>Methodology</a:t>
                      </a:r>
                    </a:p>
                  </a:txBody>
                  <a:tcPr anchor="b"/>
                </a:tc>
                <a:tc>
                  <a:txBody>
                    <a:bodyPr/>
                    <a:lstStyle/>
                    <a:p>
                      <a:pPr fontAlgn="b"/>
                      <a:r>
                        <a:rPr lang="en-IN" b="1" dirty="0">
                          <a:solidFill>
                            <a:schemeClr val="tx1"/>
                          </a:solidFill>
                          <a:effectLst/>
                        </a:rPr>
                        <a:t>Key Findings and Contributions</a:t>
                      </a:r>
                    </a:p>
                  </a:txBody>
                  <a:tcPr anchor="b"/>
                </a:tc>
                <a:extLst>
                  <a:ext uri="{0D108BD9-81ED-4DB2-BD59-A6C34878D82A}">
                    <a16:rowId xmlns:a16="http://schemas.microsoft.com/office/drawing/2014/main" val="33971180"/>
                  </a:ext>
                </a:extLst>
              </a:tr>
              <a:tr h="1709012">
                <a:tc>
                  <a:txBody>
                    <a:bodyPr/>
                    <a:lstStyle/>
                    <a:p>
                      <a:pPr fontAlgn="base"/>
                      <a:r>
                        <a:rPr lang="en-IN" sz="1400" dirty="0">
                          <a:effectLst/>
                          <a:latin typeface="Times New Roman" panose="02020603050405020304" pitchFamily="18" charset="0"/>
                          <a:cs typeface="Times New Roman" panose="02020603050405020304" pitchFamily="18" charset="0"/>
                        </a:rPr>
                        <a:t>2016</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A. Ahmed, R. Hu, H. Hu, and Y. Y. Hu</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Evaluating the Performance of Machine Learning Algorithms in Network Intrusion Detection</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Comparative Study of Machine Learning Algorithms</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Compares the accuracy and computational overhead of different machine learning techniques for network intrusion detection.</a:t>
                      </a:r>
                    </a:p>
                  </a:txBody>
                  <a:tcPr anchor="ctr"/>
                </a:tc>
                <a:extLst>
                  <a:ext uri="{0D108BD9-81ED-4DB2-BD59-A6C34878D82A}">
                    <a16:rowId xmlns:a16="http://schemas.microsoft.com/office/drawing/2014/main" val="1914016021"/>
                  </a:ext>
                </a:extLst>
              </a:tr>
              <a:tr h="1394193">
                <a:tc>
                  <a:txBody>
                    <a:bodyPr/>
                    <a:lstStyle/>
                    <a:p>
                      <a:pPr fontAlgn="base"/>
                      <a:r>
                        <a:rPr lang="en-IN" sz="1400" dirty="0">
                          <a:effectLst/>
                          <a:latin typeface="Times New Roman" panose="02020603050405020304" pitchFamily="18" charset="0"/>
                          <a:cs typeface="Times New Roman" panose="02020603050405020304" pitchFamily="18" charset="0"/>
                        </a:rPr>
                        <a:t>2016</a:t>
                      </a:r>
                    </a:p>
                  </a:txBody>
                  <a:tcPr anchor="ctr"/>
                </a:tc>
                <a:tc>
                  <a:txBody>
                    <a:bodyPr/>
                    <a:lstStyle/>
                    <a:p>
                      <a:pPr fontAlgn="base"/>
                      <a:r>
                        <a:rPr lang="pl-PL" sz="1400">
                          <a:effectLst/>
                          <a:latin typeface="Times New Roman" panose="02020603050405020304" pitchFamily="18" charset="0"/>
                          <a:cs typeface="Times New Roman" panose="02020603050405020304" pitchFamily="18" charset="0"/>
                        </a:rPr>
                        <a:t>Kim, Y., Lee, K., &amp; Kim, J.</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Intrusion Detection System using LSTM Networks</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Long Short-Term Memory (LSTM) Networks</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Demonstrates the benefits of using LSTM networks for capturing temporal patterns in network traffic.</a:t>
                      </a:r>
                    </a:p>
                  </a:txBody>
                  <a:tcPr anchor="ctr"/>
                </a:tc>
                <a:extLst>
                  <a:ext uri="{0D108BD9-81ED-4DB2-BD59-A6C34878D82A}">
                    <a16:rowId xmlns:a16="http://schemas.microsoft.com/office/drawing/2014/main" val="1294914012"/>
                  </a:ext>
                </a:extLst>
              </a:tr>
              <a:tr h="1709012">
                <a:tc>
                  <a:txBody>
                    <a:bodyPr/>
                    <a:lstStyle/>
                    <a:p>
                      <a:pPr fontAlgn="base"/>
                      <a:r>
                        <a:rPr lang="en-IN" sz="1400" dirty="0">
                          <a:effectLst/>
                          <a:latin typeface="Times New Roman" panose="02020603050405020304" pitchFamily="18" charset="0"/>
                          <a:cs typeface="Times New Roman" panose="02020603050405020304" pitchFamily="18" charset="0"/>
                        </a:rPr>
                        <a:t>2018</a:t>
                      </a:r>
                    </a:p>
                  </a:txBody>
                  <a:tcPr anchor="ctr"/>
                </a:tc>
                <a:tc>
                  <a:txBody>
                    <a:bodyPr/>
                    <a:lstStyle/>
                    <a:p>
                      <a:pPr fontAlgn="base"/>
                      <a:r>
                        <a:rPr lang="en-IN" sz="1400">
                          <a:effectLst/>
                          <a:latin typeface="Times New Roman" panose="02020603050405020304" pitchFamily="18" charset="0"/>
                          <a:cs typeface="Times New Roman" panose="02020603050405020304" pitchFamily="18" charset="0"/>
                        </a:rPr>
                        <a:t>A. Islam, M. Zulkernine</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A Deep Learning Approach to Network Intrusion Detection</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Stacked Autoencoders and Convolutional Neural Networks (CNN)</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Shows how CNNs can be used for feature extraction and classification in network intrusion detection.</a:t>
                      </a:r>
                    </a:p>
                  </a:txBody>
                  <a:tcPr anchor="ctr"/>
                </a:tc>
                <a:extLst>
                  <a:ext uri="{0D108BD9-81ED-4DB2-BD59-A6C34878D82A}">
                    <a16:rowId xmlns:a16="http://schemas.microsoft.com/office/drawing/2014/main" val="4233939330"/>
                  </a:ext>
                </a:extLst>
              </a:tr>
            </a:tbl>
          </a:graphicData>
        </a:graphic>
      </p:graphicFrame>
    </p:spTree>
    <p:extLst>
      <p:ext uri="{BB962C8B-B14F-4D97-AF65-F5344CB8AC3E}">
        <p14:creationId xmlns:p14="http://schemas.microsoft.com/office/powerpoint/2010/main" val="11774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0E13E3E-230A-F37C-8422-7E2B8B4FF336}"/>
              </a:ext>
            </a:extLst>
          </p:cNvPr>
          <p:cNvGraphicFramePr>
            <a:graphicFrameLocks noGrp="1"/>
          </p:cNvGraphicFramePr>
          <p:nvPr>
            <p:ph idx="1"/>
            <p:extLst>
              <p:ext uri="{D42A27DB-BD31-4B8C-83A1-F6EECF244321}">
                <p14:modId xmlns:p14="http://schemas.microsoft.com/office/powerpoint/2010/main" val="3112650609"/>
              </p:ext>
            </p:extLst>
          </p:nvPr>
        </p:nvGraphicFramePr>
        <p:xfrm>
          <a:off x="792480" y="1277303"/>
          <a:ext cx="10779760" cy="4551157"/>
        </p:xfrm>
        <a:graphic>
          <a:graphicData uri="http://schemas.openxmlformats.org/drawingml/2006/table">
            <a:tbl>
              <a:tblPr firstRow="1" bandRow="1">
                <a:tableStyleId>{5C22544A-7EE6-4342-B048-85BDC9FD1C3A}</a:tableStyleId>
              </a:tblPr>
              <a:tblGrid>
                <a:gridCol w="2155952">
                  <a:extLst>
                    <a:ext uri="{9D8B030D-6E8A-4147-A177-3AD203B41FA5}">
                      <a16:colId xmlns:a16="http://schemas.microsoft.com/office/drawing/2014/main" val="1675231980"/>
                    </a:ext>
                  </a:extLst>
                </a:gridCol>
                <a:gridCol w="2155952">
                  <a:extLst>
                    <a:ext uri="{9D8B030D-6E8A-4147-A177-3AD203B41FA5}">
                      <a16:colId xmlns:a16="http://schemas.microsoft.com/office/drawing/2014/main" val="1041239056"/>
                    </a:ext>
                  </a:extLst>
                </a:gridCol>
                <a:gridCol w="2155952">
                  <a:extLst>
                    <a:ext uri="{9D8B030D-6E8A-4147-A177-3AD203B41FA5}">
                      <a16:colId xmlns:a16="http://schemas.microsoft.com/office/drawing/2014/main" val="1994568750"/>
                    </a:ext>
                  </a:extLst>
                </a:gridCol>
                <a:gridCol w="2155952">
                  <a:extLst>
                    <a:ext uri="{9D8B030D-6E8A-4147-A177-3AD203B41FA5}">
                      <a16:colId xmlns:a16="http://schemas.microsoft.com/office/drawing/2014/main" val="3830380088"/>
                    </a:ext>
                  </a:extLst>
                </a:gridCol>
                <a:gridCol w="2155952">
                  <a:extLst>
                    <a:ext uri="{9D8B030D-6E8A-4147-A177-3AD203B41FA5}">
                      <a16:colId xmlns:a16="http://schemas.microsoft.com/office/drawing/2014/main" val="4288837510"/>
                    </a:ext>
                  </a:extLst>
                </a:gridCol>
              </a:tblGrid>
              <a:tr h="582501">
                <a:tc>
                  <a:txBody>
                    <a:bodyPr/>
                    <a:lstStyle/>
                    <a:p>
                      <a:pPr fontAlgn="b"/>
                      <a:r>
                        <a:rPr lang="en-IN" b="1" dirty="0">
                          <a:solidFill>
                            <a:schemeClr val="tx1"/>
                          </a:solidFill>
                          <a:effectLst/>
                        </a:rPr>
                        <a:t>Year</a:t>
                      </a:r>
                    </a:p>
                  </a:txBody>
                  <a:tcPr anchor="b"/>
                </a:tc>
                <a:tc>
                  <a:txBody>
                    <a:bodyPr/>
                    <a:lstStyle/>
                    <a:p>
                      <a:pPr fontAlgn="b"/>
                      <a:r>
                        <a:rPr lang="en-IN" b="1">
                          <a:solidFill>
                            <a:schemeClr val="tx1"/>
                          </a:solidFill>
                          <a:effectLst/>
                        </a:rPr>
                        <a:t>Author(s)</a:t>
                      </a:r>
                    </a:p>
                  </a:txBody>
                  <a:tcPr anchor="b"/>
                </a:tc>
                <a:tc>
                  <a:txBody>
                    <a:bodyPr/>
                    <a:lstStyle/>
                    <a:p>
                      <a:pPr fontAlgn="b"/>
                      <a:r>
                        <a:rPr lang="en-IN" b="1" dirty="0">
                          <a:solidFill>
                            <a:schemeClr val="tx1"/>
                          </a:solidFill>
                          <a:effectLst/>
                        </a:rPr>
                        <a:t>Title</a:t>
                      </a:r>
                    </a:p>
                  </a:txBody>
                  <a:tcPr anchor="b"/>
                </a:tc>
                <a:tc>
                  <a:txBody>
                    <a:bodyPr/>
                    <a:lstStyle/>
                    <a:p>
                      <a:pPr fontAlgn="b"/>
                      <a:r>
                        <a:rPr lang="en-IN" b="1">
                          <a:solidFill>
                            <a:schemeClr val="tx1"/>
                          </a:solidFill>
                          <a:effectLst/>
                        </a:rPr>
                        <a:t>Methodology</a:t>
                      </a:r>
                    </a:p>
                  </a:txBody>
                  <a:tcPr anchor="b"/>
                </a:tc>
                <a:tc>
                  <a:txBody>
                    <a:bodyPr/>
                    <a:lstStyle/>
                    <a:p>
                      <a:pPr fontAlgn="b"/>
                      <a:r>
                        <a:rPr lang="en-IN" b="1" dirty="0">
                          <a:solidFill>
                            <a:schemeClr val="tx1"/>
                          </a:solidFill>
                          <a:effectLst/>
                        </a:rPr>
                        <a:t>Key Findings and Contributions</a:t>
                      </a:r>
                    </a:p>
                  </a:txBody>
                  <a:tcPr anchor="b"/>
                </a:tc>
                <a:extLst>
                  <a:ext uri="{0D108BD9-81ED-4DB2-BD59-A6C34878D82A}">
                    <a16:rowId xmlns:a16="http://schemas.microsoft.com/office/drawing/2014/main" val="3051444869"/>
                  </a:ext>
                </a:extLst>
              </a:tr>
              <a:tr h="1581074">
                <a:tc>
                  <a:txBody>
                    <a:bodyPr/>
                    <a:lstStyle/>
                    <a:p>
                      <a:pPr fontAlgn="base"/>
                      <a:r>
                        <a:rPr lang="en-IN" sz="1400" dirty="0">
                          <a:effectLst/>
                          <a:latin typeface="Times New Roman" panose="02020603050405020304" pitchFamily="18" charset="0"/>
                          <a:cs typeface="Times New Roman" panose="02020603050405020304" pitchFamily="18" charset="0"/>
                        </a:rPr>
                        <a:t>2018</a:t>
                      </a:r>
                    </a:p>
                  </a:txBody>
                  <a:tcPr anchor="ctr"/>
                </a:tc>
                <a:tc>
                  <a:txBody>
                    <a:bodyPr/>
                    <a:lstStyle/>
                    <a:p>
                      <a:pPr fontAlgn="base"/>
                      <a:r>
                        <a:rPr lang="en-IN" sz="1400">
                          <a:effectLst/>
                          <a:latin typeface="Times New Roman" panose="02020603050405020304" pitchFamily="18" charset="0"/>
                          <a:cs typeface="Times New Roman" panose="02020603050405020304" pitchFamily="18" charset="0"/>
                        </a:rPr>
                        <a:t>A. Islam, M. Zulkernine</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A Deep Learning Approach to Network Intrusion Detection</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Stacked Autoencoders and Convolutional Neural Networks (CNN)</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Shows how CNNs can be used for feature extraction and classification in network intrusion detection.</a:t>
                      </a:r>
                    </a:p>
                  </a:txBody>
                  <a:tcPr anchor="ctr"/>
                </a:tc>
                <a:extLst>
                  <a:ext uri="{0D108BD9-81ED-4DB2-BD59-A6C34878D82A}">
                    <a16:rowId xmlns:a16="http://schemas.microsoft.com/office/drawing/2014/main" val="2712630173"/>
                  </a:ext>
                </a:extLst>
              </a:tr>
              <a:tr h="2330003">
                <a:tc>
                  <a:txBody>
                    <a:bodyPr/>
                    <a:lstStyle/>
                    <a:p>
                      <a:pPr fontAlgn="base"/>
                      <a:r>
                        <a:rPr lang="en-IN" sz="1400" dirty="0">
                          <a:effectLst/>
                          <a:latin typeface="Times New Roman" panose="02020603050405020304" pitchFamily="18" charset="0"/>
                          <a:cs typeface="Times New Roman" panose="02020603050405020304" pitchFamily="18" charset="0"/>
                        </a:rPr>
                        <a:t>2019</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S. M. Sharifipour and S. M. A. Samad</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A Survey of Network Intrusion Detection Systems</a:t>
                      </a:r>
                    </a:p>
                  </a:txBody>
                  <a:tcPr anchor="ctr"/>
                </a:tc>
                <a:tc>
                  <a:txBody>
                    <a:bodyPr/>
                    <a:lstStyle/>
                    <a:p>
                      <a:pPr fontAlgn="base"/>
                      <a:r>
                        <a:rPr lang="en-US" sz="1400">
                          <a:effectLst/>
                          <a:latin typeface="Times New Roman" panose="02020603050405020304" pitchFamily="18" charset="0"/>
                          <a:cs typeface="Times New Roman" panose="02020603050405020304" pitchFamily="18" charset="0"/>
                        </a:rPr>
                        <a:t>Survey of Network Intrusion Detection Systems</a:t>
                      </a:r>
                    </a:p>
                  </a:txBody>
                  <a:tcPr anchor="ctr"/>
                </a:tc>
                <a:tc>
                  <a:txBody>
                    <a:bodyPr/>
                    <a:lstStyle/>
                    <a:p>
                      <a:pPr fontAlgn="base"/>
                      <a:r>
                        <a:rPr lang="en-US" sz="1400" dirty="0">
                          <a:effectLst/>
                          <a:latin typeface="Times New Roman" panose="02020603050405020304" pitchFamily="18" charset="0"/>
                          <a:cs typeface="Times New Roman" panose="02020603050405020304" pitchFamily="18" charset="0"/>
                        </a:rPr>
                        <a:t>Provides an overview of various network intrusion detection systems and their evolution, emphasizing the shift towards machine learning and deep learning methods.</a:t>
                      </a:r>
                    </a:p>
                  </a:txBody>
                  <a:tcPr anchor="ctr"/>
                </a:tc>
                <a:extLst>
                  <a:ext uri="{0D108BD9-81ED-4DB2-BD59-A6C34878D82A}">
                    <a16:rowId xmlns:a16="http://schemas.microsoft.com/office/drawing/2014/main" val="2898631242"/>
                  </a:ext>
                </a:extLst>
              </a:tr>
            </a:tbl>
          </a:graphicData>
        </a:graphic>
      </p:graphicFrame>
    </p:spTree>
    <p:extLst>
      <p:ext uri="{BB962C8B-B14F-4D97-AF65-F5344CB8AC3E}">
        <p14:creationId xmlns:p14="http://schemas.microsoft.com/office/powerpoint/2010/main" val="1854332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C94D-8EE1-6C97-C1CE-5D28EBF5FE5A}"/>
              </a:ext>
            </a:extLst>
          </p:cNvPr>
          <p:cNvSpPr>
            <a:spLocks noGrp="1"/>
          </p:cNvSpPr>
          <p:nvPr>
            <p:ph type="title"/>
          </p:nvPr>
        </p:nvSpPr>
        <p:spPr/>
        <p:txBody>
          <a:bodyPr/>
          <a:lstStyle/>
          <a:p>
            <a:r>
              <a:rPr lang="en-US" dirty="0"/>
              <a:t>Existing Systems</a:t>
            </a:r>
            <a:endParaRPr lang="en-IN" dirty="0"/>
          </a:p>
        </p:txBody>
      </p:sp>
      <p:sp>
        <p:nvSpPr>
          <p:cNvPr id="3" name="Content Placeholder 2">
            <a:extLst>
              <a:ext uri="{FF2B5EF4-FFF2-40B4-BE49-F238E27FC236}">
                <a16:creationId xmlns:a16="http://schemas.microsoft.com/office/drawing/2014/main" id="{CEDF3E09-4F8C-4658-254F-D6CD2CE67DB6}"/>
              </a:ext>
            </a:extLst>
          </p:cNvPr>
          <p:cNvSpPr>
            <a:spLocks noGrp="1"/>
          </p:cNvSpPr>
          <p:nvPr>
            <p:ph idx="1"/>
          </p:nvPr>
        </p:nvSpPr>
        <p:spPr>
          <a:xfrm>
            <a:off x="1295402" y="2363892"/>
            <a:ext cx="9601196" cy="4108028"/>
          </a:xfrm>
        </p:spPr>
        <p:txBody>
          <a:bodyPr>
            <a:normAutofit/>
          </a:bodyPr>
          <a:lstStyle/>
          <a:p>
            <a:pPr algn="l">
              <a:lnSpc>
                <a:spcPct val="150000"/>
              </a:lnSpc>
            </a:pPr>
            <a:r>
              <a:rPr lang="en-US" sz="1400" b="0" i="0" dirty="0">
                <a:solidFill>
                  <a:srgbClr val="374151"/>
                </a:solidFill>
                <a:effectLst/>
                <a:latin typeface="Times New Roman" panose="02020603050405020304" pitchFamily="18" charset="0"/>
                <a:cs typeface="Times New Roman" panose="02020603050405020304" pitchFamily="18" charset="0"/>
              </a:rPr>
              <a:t>Several existing systems serve as robust models for Network Intrusion Detection Systems (NIDS), each with its unique approach to detecting and mitigating network threats. One prominent system is Snort, an open-source NIDS renowned for its versatility and wide community support. Snort operates through signature-based detection, employing a rule-driven mechanism to identify known patterns of malicious activities within network traffic. Its modular design allows for flexibility in rule creation and modification, catering to diverse network architectures and threat landscapes.</a:t>
            </a:r>
          </a:p>
          <a:p>
            <a:pPr algn="l">
              <a:lnSpc>
                <a:spcPct val="150000"/>
              </a:lnSpc>
            </a:pPr>
            <a:r>
              <a:rPr lang="en-US" sz="1400" b="0" i="0" dirty="0">
                <a:solidFill>
                  <a:srgbClr val="374151"/>
                </a:solidFill>
                <a:effectLst/>
                <a:latin typeface="Times New Roman" panose="02020603050405020304" pitchFamily="18" charset="0"/>
                <a:cs typeface="Times New Roman" panose="02020603050405020304" pitchFamily="18" charset="0"/>
              </a:rPr>
              <a:t>Another significant system is Suricata, a high-performance NIDS recognized for its multi-threaded architecture and robustness in handling high-speed network traffic. Similar to Snort, Suricata utilizes signature-based detection but also incorporates emerging technologies such as protocol anomaly detection and support for threat intelligence feeds.</a:t>
            </a:r>
          </a:p>
          <a:p>
            <a:pPr algn="l">
              <a:lnSpc>
                <a:spcPct val="150000"/>
              </a:lnSpc>
            </a:pPr>
            <a:r>
              <a:rPr lang="en-US" sz="1400" b="0" i="0" dirty="0">
                <a:solidFill>
                  <a:srgbClr val="374151"/>
                </a:solidFill>
                <a:effectLst/>
                <a:latin typeface="Times New Roman" panose="02020603050405020304" pitchFamily="18" charset="0"/>
                <a:cs typeface="Times New Roman" panose="02020603050405020304" pitchFamily="18" charset="0"/>
              </a:rPr>
              <a:t>Furthermore, Bro (now known as </a:t>
            </a:r>
            <a:r>
              <a:rPr lang="en-US" sz="1400" b="0" i="0" dirty="0" err="1">
                <a:solidFill>
                  <a:srgbClr val="374151"/>
                </a:solidFill>
                <a:effectLst/>
                <a:latin typeface="Times New Roman" panose="02020603050405020304" pitchFamily="18" charset="0"/>
                <a:cs typeface="Times New Roman" panose="02020603050405020304" pitchFamily="18" charset="0"/>
              </a:rPr>
              <a:t>Zeek</a:t>
            </a:r>
            <a:r>
              <a:rPr lang="en-US" sz="1400" b="0" i="0" dirty="0">
                <a:solidFill>
                  <a:srgbClr val="374151"/>
                </a:solidFill>
                <a:effectLst/>
                <a:latin typeface="Times New Roman" panose="02020603050405020304" pitchFamily="18" charset="0"/>
                <a:cs typeface="Times New Roman" panose="02020603050405020304" pitchFamily="18" charset="0"/>
              </a:rPr>
              <a:t>) stands out as a powerful NIDS offering a unique approach through its network traffic analysis framework. Bro focuses on protocol analysis, providing in-depth visibility into network communications by generating high-level logs that can be utilized for both real-time monitoring and post-incident analysis. </a:t>
            </a:r>
          </a:p>
          <a:p>
            <a:endParaRPr lang="en-IN" dirty="0"/>
          </a:p>
        </p:txBody>
      </p:sp>
    </p:spTree>
    <p:extLst>
      <p:ext uri="{BB962C8B-B14F-4D97-AF65-F5344CB8AC3E}">
        <p14:creationId xmlns:p14="http://schemas.microsoft.com/office/powerpoint/2010/main" val="26162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EBE3-7D36-CC3E-D164-7E2FB0D9FF8F}"/>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0CB26052-100E-5443-5860-E90A822D58B3}"/>
              </a:ext>
            </a:extLst>
          </p:cNvPr>
          <p:cNvSpPr>
            <a:spLocks noGrp="1"/>
          </p:cNvSpPr>
          <p:nvPr>
            <p:ph idx="1"/>
          </p:nvPr>
        </p:nvSpPr>
        <p:spPr>
          <a:xfrm>
            <a:off x="1295401" y="2458720"/>
            <a:ext cx="9601196" cy="4013200"/>
          </a:xfrm>
        </p:spPr>
        <p:txBody>
          <a:bodyPr>
            <a:normAutofit fontScale="32500" lnSpcReduction="20000"/>
          </a:bodyPr>
          <a:lstStyle/>
          <a:p>
            <a:pPr algn="l">
              <a:lnSpc>
                <a:spcPct val="170000"/>
              </a:lnSpc>
            </a:pPr>
            <a:r>
              <a:rPr lang="en-US" sz="4200" dirty="0">
                <a:latin typeface="Times New Roman" panose="02020603050405020304" pitchFamily="18" charset="0"/>
                <a:cs typeface="Times New Roman" panose="02020603050405020304" pitchFamily="18" charset="0"/>
              </a:rPr>
              <a:t>The primary problem statement involves the creation of an intelligent and adaptable NIDS capable of autonomously detecting and classifying various types of network intrusions, including novel and previously unseen threats. By harnessing the capabilities of advanced algorithms, this project seeks to enhance the accuracy and efficiency of intrusion detection while minimizing false positives</a:t>
            </a:r>
          </a:p>
          <a:p>
            <a:pPr algn="l">
              <a:lnSpc>
                <a:spcPct val="170000"/>
              </a:lnSpc>
            </a:pPr>
            <a:r>
              <a:rPr lang="en-US" sz="4200" dirty="0">
                <a:latin typeface="Times New Roman" panose="02020603050405020304" pitchFamily="18" charset="0"/>
                <a:cs typeface="Times New Roman" panose="02020603050405020304" pitchFamily="18" charset="0"/>
              </a:rPr>
              <a:t> key challenges:</a:t>
            </a:r>
          </a:p>
          <a:p>
            <a:pPr algn="l">
              <a:lnSpc>
                <a:spcPct val="170000"/>
              </a:lnSpc>
              <a:buFont typeface="+mj-lt"/>
              <a:buAutoNum type="arabicPeriod"/>
            </a:pPr>
            <a:r>
              <a:rPr lang="en-US" sz="4200" dirty="0">
                <a:latin typeface="Times New Roman" panose="02020603050405020304" pitchFamily="18" charset="0"/>
                <a:cs typeface="Times New Roman" panose="02020603050405020304" pitchFamily="18" charset="0"/>
              </a:rPr>
              <a:t>High-Dimensional Data: Network traffic data can be complex and high-dimensional, making it challenging to extract meaningful features for intrusion detection.</a:t>
            </a:r>
          </a:p>
          <a:p>
            <a:pPr algn="l">
              <a:lnSpc>
                <a:spcPct val="170000"/>
              </a:lnSpc>
              <a:buFont typeface="+mj-lt"/>
              <a:buAutoNum type="arabicPeriod"/>
            </a:pPr>
            <a:r>
              <a:rPr lang="en-US" sz="4200" dirty="0">
                <a:latin typeface="Times New Roman" panose="02020603050405020304" pitchFamily="18" charset="0"/>
                <a:cs typeface="Times New Roman" panose="02020603050405020304" pitchFamily="18" charset="0"/>
              </a:rPr>
              <a:t>Multi-Class Classification: The NIDS should classify network traffic into various categories, such as normal, intrusion, and specific attack types.</a:t>
            </a:r>
          </a:p>
          <a:p>
            <a:pPr algn="l">
              <a:lnSpc>
                <a:spcPct val="170000"/>
              </a:lnSpc>
              <a:buFont typeface="+mj-lt"/>
              <a:buAutoNum type="arabicPeriod"/>
            </a:pPr>
            <a:r>
              <a:rPr lang="en-US" sz="4200" dirty="0">
                <a:latin typeface="Times New Roman" panose="02020603050405020304" pitchFamily="18" charset="0"/>
                <a:cs typeface="Times New Roman" panose="02020603050405020304" pitchFamily="18" charset="0"/>
              </a:rPr>
              <a:t>False Positive Reduction: Minimizing false positives is crucial to avoid overwhelming security teams with irrelevant alerts.</a:t>
            </a:r>
          </a:p>
          <a:p>
            <a:endParaRPr lang="en-IN" dirty="0"/>
          </a:p>
        </p:txBody>
      </p:sp>
    </p:spTree>
    <p:extLst>
      <p:ext uri="{BB962C8B-B14F-4D97-AF65-F5344CB8AC3E}">
        <p14:creationId xmlns:p14="http://schemas.microsoft.com/office/powerpoint/2010/main" val="50231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41C9-11B9-93FD-8ACD-43B4E8291DA8}"/>
              </a:ext>
            </a:extLst>
          </p:cNvPr>
          <p:cNvSpPr>
            <a:spLocks noGrp="1"/>
          </p:cNvSpPr>
          <p:nvPr>
            <p:ph type="title"/>
          </p:nvPr>
        </p:nvSpPr>
        <p:spPr/>
        <p:txBody>
          <a:bodyPr/>
          <a:lstStyle/>
          <a:p>
            <a:r>
              <a:rPr lang="en-US" dirty="0"/>
              <a:t>Proposed Work</a:t>
            </a:r>
            <a:endParaRPr lang="en-IN" dirty="0"/>
          </a:p>
        </p:txBody>
      </p:sp>
      <p:sp>
        <p:nvSpPr>
          <p:cNvPr id="3" name="Content Placeholder 2">
            <a:extLst>
              <a:ext uri="{FF2B5EF4-FFF2-40B4-BE49-F238E27FC236}">
                <a16:creationId xmlns:a16="http://schemas.microsoft.com/office/drawing/2014/main" id="{C554F724-4FA2-461C-9DA8-40E354BF393C}"/>
              </a:ext>
            </a:extLst>
          </p:cNvPr>
          <p:cNvSpPr>
            <a:spLocks noGrp="1"/>
          </p:cNvSpPr>
          <p:nvPr>
            <p:ph idx="1"/>
          </p:nvPr>
        </p:nvSpPr>
        <p:spPr>
          <a:xfrm>
            <a:off x="1295401" y="2531533"/>
            <a:ext cx="6112932" cy="3344335"/>
          </a:xfrm>
        </p:spPr>
        <p:txBody>
          <a:bodyPr>
            <a:normAutofit/>
          </a:bodyPr>
          <a:lstStyle/>
          <a:p>
            <a:pPr algn="just"/>
            <a:r>
              <a:rPr lang="en-US" sz="1600" dirty="0">
                <a:effectLst/>
                <a:latin typeface="Times New Roman" panose="02020603050405020304" pitchFamily="18" charset="0"/>
                <a:ea typeface="SimSun" panose="02010600030101010101" pitchFamily="2" charset="-122"/>
              </a:rPr>
              <a:t>NSL_KDD data is cleaned and preprocessed and the above important features are obtained by combining the feature selection techniques or strategies used are the recursive feature elimination,forward selection and backward elimination and correlation based feature selection.</a:t>
            </a:r>
          </a:p>
          <a:p>
            <a:pPr algn="just"/>
            <a:r>
              <a:rPr lang="en-US" sz="1600" dirty="0">
                <a:effectLst/>
                <a:latin typeface="Times New Roman" panose="02020603050405020304" pitchFamily="18" charset="0"/>
                <a:ea typeface="SimSun" panose="02010600030101010101" pitchFamily="2" charset="-122"/>
              </a:rPr>
              <a:t>After preprocessing of the data set the machine learning and deep learning models are trained and tested and their accuracies are obtained by test data set.</a:t>
            </a:r>
          </a:p>
          <a:p>
            <a:pPr algn="just"/>
            <a:r>
              <a:rPr lang="en-US" sz="1600" dirty="0">
                <a:effectLst/>
                <a:latin typeface="Times New Roman" panose="02020603050405020304" pitchFamily="18" charset="0"/>
                <a:ea typeface="SimSun" panose="02010600030101010101" pitchFamily="2" charset="-122"/>
              </a:rPr>
              <a:t>All the ML and DL models are then deployed into the website to make predictions about the attack type in the network.</a:t>
            </a:r>
            <a:endParaRPr lang="en-IN" sz="1600" dirty="0">
              <a:effectLst/>
              <a:latin typeface="Times New Roman" panose="02020603050405020304" pitchFamily="18" charset="0"/>
              <a:ea typeface="SimSun" panose="02010600030101010101" pitchFamily="2" charset="-122"/>
            </a:endParaRPr>
          </a:p>
        </p:txBody>
      </p:sp>
      <p:pic>
        <p:nvPicPr>
          <p:cNvPr id="5" name="Picture 4">
            <a:extLst>
              <a:ext uri="{FF2B5EF4-FFF2-40B4-BE49-F238E27FC236}">
                <a16:creationId xmlns:a16="http://schemas.microsoft.com/office/drawing/2014/main" id="{0D773BAE-8E58-337D-AC01-5906901424E7}"/>
              </a:ext>
            </a:extLst>
          </p:cNvPr>
          <p:cNvPicPr>
            <a:picLocks noChangeAspect="1"/>
          </p:cNvPicPr>
          <p:nvPr/>
        </p:nvPicPr>
        <p:blipFill rotWithShape="1">
          <a:blip r:embed="rId2"/>
          <a:srcRect l="51616" t="38375" r="18110" b="9105"/>
          <a:stretch/>
        </p:blipFill>
        <p:spPr>
          <a:xfrm>
            <a:off x="7648911" y="2531533"/>
            <a:ext cx="3637156" cy="3549249"/>
          </a:xfrm>
          <a:prstGeom prst="rect">
            <a:avLst/>
          </a:prstGeom>
        </p:spPr>
      </p:pic>
    </p:spTree>
    <p:extLst>
      <p:ext uri="{BB962C8B-B14F-4D97-AF65-F5344CB8AC3E}">
        <p14:creationId xmlns:p14="http://schemas.microsoft.com/office/powerpoint/2010/main" val="386698900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230</TotalTime>
  <Words>2379</Words>
  <Application>Microsoft Office PowerPoint</Application>
  <PresentationFormat>Widescreen</PresentationFormat>
  <Paragraphs>117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Garamond</vt:lpstr>
      <vt:lpstr>Times New Roman</vt:lpstr>
      <vt:lpstr>Organic</vt:lpstr>
      <vt:lpstr>Network Intrusion Detection System</vt:lpstr>
      <vt:lpstr>Abstract</vt:lpstr>
      <vt:lpstr>Objective</vt:lpstr>
      <vt:lpstr>Literature Survey</vt:lpstr>
      <vt:lpstr>PowerPoint Presentation</vt:lpstr>
      <vt:lpstr>PowerPoint Presentation</vt:lpstr>
      <vt:lpstr>Existing Systems</vt:lpstr>
      <vt:lpstr>Problem Statement</vt:lpstr>
      <vt:lpstr>Proposed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System using Decision Tree Classifier</dc:title>
  <dc:creator>pathakamuri lakshmi chaitanya</dc:creator>
  <cp:lastModifiedBy>pathakamuri lakshmi chaitanya</cp:lastModifiedBy>
  <cp:revision>12</cp:revision>
  <dcterms:created xsi:type="dcterms:W3CDTF">2023-08-21T06:30:09Z</dcterms:created>
  <dcterms:modified xsi:type="dcterms:W3CDTF">2024-02-16T05:01:39Z</dcterms:modified>
</cp:coreProperties>
</file>